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6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4D07"/>
    <a:srgbClr val="FBC497"/>
    <a:srgbClr val="323E1A"/>
    <a:srgbClr val="C4D79D"/>
    <a:srgbClr val="843F06"/>
    <a:srgbClr val="FAC294"/>
    <a:srgbClr val="BCB800"/>
    <a:srgbClr val="E3DE00"/>
    <a:srgbClr val="FFFFD9"/>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930" y="3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25.03.2020</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6611779"/>
            <a:ext cx="1449436" cy="246221"/>
          </a:xfrm>
          <a:prstGeom prst="rect">
            <a:avLst/>
          </a:prstGeom>
        </p:spPr>
        <p:txBody>
          <a:bodyPr wrap="none">
            <a:spAutoFit/>
          </a:bodyPr>
          <a:lstStyle/>
          <a:p>
            <a:r>
              <a:rPr lang="ru-RU" sz="1000" kern="1200" dirty="0">
                <a:solidFill>
                  <a:schemeClr val="bg1">
                    <a:lumMod val="85000"/>
                  </a:schemeClr>
                </a:solidFill>
                <a:latin typeface="Mistral" pitchFamily="66" charset="0"/>
                <a:ea typeface="+mn-ea"/>
                <a:cs typeface="+mn-cs"/>
              </a:rPr>
              <a:t>© Фокина Лидия Петровна </a:t>
            </a:r>
          </a:p>
        </p:txBody>
      </p:sp>
      <p:sp>
        <p:nvSpPr>
          <p:cNvPr id="8" name="Прямоугольник 7"/>
          <p:cNvSpPr/>
          <p:nvPr userDrawn="1"/>
        </p:nvSpPr>
        <p:spPr>
          <a:xfrm>
            <a:off x="857224" y="214290"/>
            <a:ext cx="8072494" cy="6429420"/>
          </a:xfrm>
          <a:prstGeom prst="rect">
            <a:avLst/>
          </a:prstGeom>
          <a:solidFill>
            <a:schemeClr val="bg1"/>
          </a:solidFill>
          <a:ln w="38100" cap="rnd">
            <a:solidFill>
              <a:schemeClr val="bg1">
                <a:lumMod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userDrawn="1"/>
        </p:nvGrpSpPr>
        <p:grpSpPr>
          <a:xfrm>
            <a:off x="357158" y="1000108"/>
            <a:ext cx="928662" cy="214314"/>
            <a:chOff x="2714612" y="3143248"/>
            <a:chExt cx="2857520" cy="928694"/>
          </a:xfrm>
          <a:solidFill>
            <a:srgbClr val="A14D07"/>
          </a:solidFill>
        </p:grpSpPr>
        <p:sp>
          <p:nvSpPr>
            <p:cNvPr id="10" name="Овал 9"/>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5" name="Группа 14"/>
          <p:cNvGrpSpPr/>
          <p:nvPr userDrawn="1"/>
        </p:nvGrpSpPr>
        <p:grpSpPr>
          <a:xfrm>
            <a:off x="357158" y="1658925"/>
            <a:ext cx="928662" cy="214314"/>
            <a:chOff x="2714612" y="3143248"/>
            <a:chExt cx="2857520" cy="928694"/>
          </a:xfrm>
          <a:solidFill>
            <a:srgbClr val="A14D07"/>
          </a:solidFill>
        </p:grpSpPr>
        <p:sp>
          <p:nvSpPr>
            <p:cNvPr id="16" name="Овал 15"/>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21" name="Группа 20"/>
          <p:cNvGrpSpPr/>
          <p:nvPr userDrawn="1"/>
        </p:nvGrpSpPr>
        <p:grpSpPr>
          <a:xfrm>
            <a:off x="357158" y="2317742"/>
            <a:ext cx="928662" cy="214314"/>
            <a:chOff x="2714612" y="3143248"/>
            <a:chExt cx="2857520" cy="928694"/>
          </a:xfrm>
          <a:solidFill>
            <a:srgbClr val="A14D07"/>
          </a:solidFill>
        </p:grpSpPr>
        <p:sp>
          <p:nvSpPr>
            <p:cNvPr id="22" name="Овал 21"/>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27" name="Группа 26"/>
          <p:cNvGrpSpPr/>
          <p:nvPr userDrawn="1"/>
        </p:nvGrpSpPr>
        <p:grpSpPr>
          <a:xfrm>
            <a:off x="357158" y="2976559"/>
            <a:ext cx="928662" cy="214314"/>
            <a:chOff x="2714612" y="3143248"/>
            <a:chExt cx="2857520" cy="928694"/>
          </a:xfrm>
          <a:solidFill>
            <a:srgbClr val="A14D07"/>
          </a:solidFill>
        </p:grpSpPr>
        <p:sp>
          <p:nvSpPr>
            <p:cNvPr id="28" name="Овал 27"/>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33" name="Группа 32"/>
          <p:cNvGrpSpPr/>
          <p:nvPr userDrawn="1"/>
        </p:nvGrpSpPr>
        <p:grpSpPr>
          <a:xfrm>
            <a:off x="357158" y="3635376"/>
            <a:ext cx="928662" cy="214314"/>
            <a:chOff x="2714612" y="3143248"/>
            <a:chExt cx="2857520" cy="928694"/>
          </a:xfrm>
          <a:solidFill>
            <a:srgbClr val="A14D07"/>
          </a:solidFill>
        </p:grpSpPr>
        <p:sp>
          <p:nvSpPr>
            <p:cNvPr id="34" name="Овал 33"/>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39" name="Группа 38"/>
          <p:cNvGrpSpPr/>
          <p:nvPr userDrawn="1"/>
        </p:nvGrpSpPr>
        <p:grpSpPr>
          <a:xfrm>
            <a:off x="357158" y="4294193"/>
            <a:ext cx="928662" cy="214314"/>
            <a:chOff x="2714612" y="3143248"/>
            <a:chExt cx="2857520" cy="928694"/>
          </a:xfrm>
          <a:solidFill>
            <a:srgbClr val="A14D07"/>
          </a:solidFill>
        </p:grpSpPr>
        <p:sp>
          <p:nvSpPr>
            <p:cNvPr id="40" name="Овал 39"/>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45" name="Группа 44"/>
          <p:cNvGrpSpPr/>
          <p:nvPr userDrawn="1"/>
        </p:nvGrpSpPr>
        <p:grpSpPr>
          <a:xfrm>
            <a:off x="357158" y="4953010"/>
            <a:ext cx="928662" cy="214314"/>
            <a:chOff x="2714612" y="3143248"/>
            <a:chExt cx="2857520" cy="928694"/>
          </a:xfrm>
          <a:solidFill>
            <a:srgbClr val="A14D07"/>
          </a:solidFill>
        </p:grpSpPr>
        <p:sp>
          <p:nvSpPr>
            <p:cNvPr id="46" name="Овал 45"/>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51" name="Группа 50"/>
          <p:cNvGrpSpPr/>
          <p:nvPr userDrawn="1"/>
        </p:nvGrpSpPr>
        <p:grpSpPr>
          <a:xfrm>
            <a:off x="357158" y="6270645"/>
            <a:ext cx="928662" cy="214314"/>
            <a:chOff x="2714612" y="3143248"/>
            <a:chExt cx="2857520" cy="928694"/>
          </a:xfrm>
          <a:solidFill>
            <a:srgbClr val="A14D07"/>
          </a:solidFill>
        </p:grpSpPr>
        <p:sp>
          <p:nvSpPr>
            <p:cNvPr id="52" name="Овал 51"/>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57" name="Группа 56"/>
          <p:cNvGrpSpPr/>
          <p:nvPr userDrawn="1"/>
        </p:nvGrpSpPr>
        <p:grpSpPr>
          <a:xfrm>
            <a:off x="357158" y="5611827"/>
            <a:ext cx="928662" cy="214314"/>
            <a:chOff x="2714612" y="3143248"/>
            <a:chExt cx="2857520" cy="928694"/>
          </a:xfrm>
          <a:solidFill>
            <a:srgbClr val="A14D07"/>
          </a:solidFill>
        </p:grpSpPr>
        <p:sp>
          <p:nvSpPr>
            <p:cNvPr id="58" name="Овал 57"/>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64" name="Группа 63"/>
          <p:cNvGrpSpPr/>
          <p:nvPr userDrawn="1"/>
        </p:nvGrpSpPr>
        <p:grpSpPr>
          <a:xfrm>
            <a:off x="357158" y="341291"/>
            <a:ext cx="928662" cy="214314"/>
            <a:chOff x="2714612" y="3143248"/>
            <a:chExt cx="2857520" cy="928694"/>
          </a:xfrm>
          <a:solidFill>
            <a:srgbClr val="A14D07"/>
          </a:solidFill>
        </p:grpSpPr>
        <p:sp>
          <p:nvSpPr>
            <p:cNvPr id="65" name="Овал 64"/>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Овал 66"/>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1074;&#1086;&#1089;&#1087;&#1080;&#1090;&#1072;&#1085;&#1080;&#1077;.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1074;&#1086;&#1089;&#1087;&#1080;&#1090;&#1072;&#1085;&#1080;&#1077;.net/razvivayushhie-igryi-dlya-detej-4-let-ili-chem-zanyat-rebenka-s-polzoj.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339758" y="836712"/>
            <a:ext cx="7500990" cy="2419878"/>
            <a:chOff x="1098868" y="508204"/>
            <a:chExt cx="7165477" cy="2606895"/>
          </a:xfrm>
        </p:grpSpPr>
        <p:sp>
          <p:nvSpPr>
            <p:cNvPr id="5" name="Прямоугольник 4"/>
            <p:cNvSpPr/>
            <p:nvPr/>
          </p:nvSpPr>
          <p:spPr>
            <a:xfrm>
              <a:off x="1098868" y="508204"/>
              <a:ext cx="7165477" cy="1094157"/>
            </a:xfrm>
            <a:prstGeom prst="rect">
              <a:avLst/>
            </a:prstGeom>
            <a:noFill/>
          </p:spPr>
          <p:txBody>
            <a:bodyPr wrap="square">
              <a:spAutoFit/>
            </a:bodyPr>
            <a:lstStyle/>
            <a:p>
              <a:pPr algn="ctr">
                <a:defRPr/>
              </a:pPr>
              <a:r>
                <a:rPr lang="ru-RU" sz="6000" b="1" dirty="0">
                  <a:ln w="19050">
                    <a:solidFill>
                      <a:prstClr val="white"/>
                    </a:solidFill>
                    <a:prstDash val="solid"/>
                  </a:ln>
                  <a:solidFill>
                    <a:schemeClr val="accent6">
                      <a:lumMod val="75000"/>
                    </a:schemeClr>
                  </a:solidFill>
                  <a:effectLst>
                    <a:outerShdw blurRad="50000" dist="50800" dir="7500000" algn="tl">
                      <a:srgbClr val="000000">
                        <a:shade val="5000"/>
                        <a:alpha val="35000"/>
                      </a:srgbClr>
                    </a:outerShdw>
                  </a:effectLst>
                  <a:latin typeface="Monotype Corsiva" pitchFamily="66" charset="0"/>
                </a:rPr>
                <a:t>Родительское собрание</a:t>
              </a:r>
            </a:p>
          </p:txBody>
        </p:sp>
        <p:sp>
          <p:nvSpPr>
            <p:cNvPr id="6" name="Прямоугольник 5"/>
            <p:cNvSpPr/>
            <p:nvPr/>
          </p:nvSpPr>
          <p:spPr>
            <a:xfrm>
              <a:off x="2142380" y="1954630"/>
              <a:ext cx="5084703" cy="1160469"/>
            </a:xfrm>
            <a:prstGeom prst="rect">
              <a:avLst/>
            </a:prstGeom>
          </p:spPr>
          <p:txBody>
            <a:bodyPr wrap="square">
              <a:spAutoFit/>
            </a:bodyPr>
            <a:lstStyle/>
            <a:p>
              <a:pPr algn="ctr">
                <a:defRPr/>
              </a:pPr>
              <a:r>
                <a:rPr lang="ru-RU" sz="3200" dirty="0">
                  <a:solidFill>
                    <a:prstClr val="black"/>
                  </a:solidFill>
                  <a:effectLst>
                    <a:outerShdw blurRad="38100" dist="38100" dir="2700000" algn="tl">
                      <a:srgbClr val="000000">
                        <a:alpha val="43137"/>
                      </a:srgbClr>
                    </a:outerShdw>
                  </a:effectLst>
                  <a:latin typeface="Monotype Corsiva" pitchFamily="66" charset="0"/>
                </a:rPr>
                <a:t>«Средний дошкольный возраст – какой он?»</a:t>
              </a:r>
            </a:p>
          </p:txBody>
        </p:sp>
      </p:grpSp>
      <p:pic>
        <p:nvPicPr>
          <p:cNvPr id="3" name="Рисунок 2">
            <a:extLst>
              <a:ext uri="{FF2B5EF4-FFF2-40B4-BE49-F238E27FC236}">
                <a16:creationId xmlns:a16="http://schemas.microsoft.com/office/drawing/2014/main" id="{AAB7E96C-A46D-4302-8144-20BDE079E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16051" y="3897925"/>
            <a:ext cx="3072339" cy="20882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04756" y="188640"/>
            <a:ext cx="7463182" cy="6463308"/>
          </a:xfrm>
          <a:prstGeom prst="rect">
            <a:avLst/>
          </a:prstGeom>
          <a:noFill/>
        </p:spPr>
        <p:txBody>
          <a:bodyPr wrap="square" rtlCol="0">
            <a:spAutoFit/>
          </a:bodyPr>
          <a:lstStyle/>
          <a:p>
            <a:pPr algn="ctr"/>
            <a:endParaRPr lang="ru-RU" b="1" dirty="0">
              <a:latin typeface="Century Schoolbook" panose="02040604050505020304" pitchFamily="18" charset="0"/>
            </a:endParaRPr>
          </a:p>
          <a:p>
            <a:pPr algn="ctr"/>
            <a:r>
              <a:rPr lang="ru-RU" b="1" dirty="0">
                <a:latin typeface="Century Schoolbook" panose="02040604050505020304" pitchFamily="18" charset="0"/>
              </a:rPr>
              <a:t>Заповеди эффективного воспитания</a:t>
            </a:r>
          </a:p>
          <a:p>
            <a:pPr algn="ctr"/>
            <a:endParaRPr lang="ru-RU" dirty="0">
              <a:latin typeface="Century Schoolbook" panose="02040604050505020304" pitchFamily="18" charset="0"/>
            </a:endParaRPr>
          </a:p>
          <a:p>
            <a:pPr algn="just"/>
            <a:r>
              <a:rPr lang="ru-RU" dirty="0">
                <a:latin typeface="Century Schoolbook" panose="02040604050505020304" pitchFamily="18" charset="0"/>
                <a:hlinkClick r:id="rId2" tooltip="развитие ребенка 4 лет"/>
              </a:rPr>
              <a:t>   </a:t>
            </a:r>
            <a:r>
              <a:rPr lang="ru-RU" b="1" dirty="0">
                <a:latin typeface="Century Schoolbook" panose="02040604050505020304" pitchFamily="18" charset="0"/>
                <a:hlinkClick r:id="rId2" tooltip="развитие ребенка 4 лет"/>
              </a:rPr>
              <a:t>Развитие ребенка 4-5 лет</a:t>
            </a:r>
            <a:r>
              <a:rPr lang="ru-RU" dirty="0">
                <a:latin typeface="Century Schoolbook" panose="02040604050505020304" pitchFamily="18" charset="0"/>
              </a:rPr>
              <a:t> становится очень быстрым и идет совсем по другому пути, чем это было раньше. С точки зрения психологов этот этап развития ознаменован скорым ростом воображения, совестью, коммуникативными навыками, а также бурным желанием знать все.</a:t>
            </a:r>
          </a:p>
          <a:p>
            <a:pPr algn="just"/>
            <a:r>
              <a:rPr lang="ru-RU" b="1" dirty="0">
                <a:latin typeface="Century Schoolbook" panose="02040604050505020304" pitchFamily="18" charset="0"/>
              </a:rPr>
              <a:t>1.</a:t>
            </a:r>
            <a:r>
              <a:rPr lang="ru-RU" dirty="0">
                <a:latin typeface="Century Schoolbook" panose="02040604050505020304" pitchFamily="18" charset="0"/>
              </a:rPr>
              <a:t> </a:t>
            </a:r>
            <a:r>
              <a:rPr lang="ru-RU" b="1" dirty="0">
                <a:latin typeface="Century Schoolbook" panose="02040604050505020304" pitchFamily="18" charset="0"/>
              </a:rPr>
              <a:t>Развивайте детскую личность</a:t>
            </a:r>
            <a:endParaRPr lang="ru-RU" dirty="0">
              <a:latin typeface="Century Schoolbook" panose="02040604050505020304" pitchFamily="18" charset="0"/>
            </a:endParaRPr>
          </a:p>
          <a:p>
            <a:pPr algn="just"/>
            <a:r>
              <a:rPr lang="ru-RU" dirty="0">
                <a:latin typeface="Century Schoolbook" panose="02040604050505020304" pitchFamily="18" charset="0"/>
              </a:rPr>
              <a:t>Вы можете сделать это только в течение первых 5 лет жизни. Тогда у вас остался только год или около того чтобы привить понимание того, что правильно и что не правильно. Стремитесь внести свой вклад в психологию и развитие ребенка 4-5 лет. </a:t>
            </a:r>
          </a:p>
          <a:p>
            <a:pPr algn="just"/>
            <a:r>
              <a:rPr lang="ru-RU" b="1" dirty="0">
                <a:latin typeface="Century Schoolbook" panose="02040604050505020304" pitchFamily="18" charset="0"/>
              </a:rPr>
              <a:t>2. Будьте последовательны</a:t>
            </a:r>
            <a:endParaRPr lang="ru-RU" dirty="0">
              <a:latin typeface="Century Schoolbook" panose="02040604050505020304" pitchFamily="18" charset="0"/>
            </a:endParaRPr>
          </a:p>
          <a:p>
            <a:pPr algn="just"/>
            <a:r>
              <a:rPr lang="ru-RU" dirty="0">
                <a:latin typeface="Century Schoolbook" panose="02040604050505020304" pitchFamily="18" charset="0"/>
              </a:rPr>
              <a:t>Ваше "нет" должно быть "нет". Даже в присутствии посторонних людей или когда у вас хорошее настроение, не меняйте правил поведения для вашего малыша. В противном случае, вы рискуете остаться под влиянием ребенка в ближайшие 14 лет. С другой стороны, вы никогда не должны наказывать ребенка так, как это унижает его, особенно в общественных местах. Дети должны знать, что вы уважаете их достоинство это помогает сделать гармоничным развитие ребенка 4-5 лет. </a:t>
            </a:r>
          </a:p>
        </p:txBody>
      </p:sp>
    </p:spTree>
    <p:extLst>
      <p:ext uri="{BB962C8B-B14F-4D97-AF65-F5344CB8AC3E}">
        <p14:creationId xmlns:p14="http://schemas.microsoft.com/office/powerpoint/2010/main" val="2459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257872" y="363915"/>
            <a:ext cx="7562600" cy="6494085"/>
          </a:xfrm>
          <a:prstGeom prst="rect">
            <a:avLst/>
          </a:prstGeom>
          <a:noFill/>
        </p:spPr>
        <p:txBody>
          <a:bodyPr wrap="square" rtlCol="0">
            <a:spAutoFit/>
          </a:bodyPr>
          <a:lstStyle/>
          <a:p>
            <a:r>
              <a:rPr lang="ru-RU" b="1" dirty="0">
                <a:latin typeface="Century Schoolbook" panose="02040604050505020304" pitchFamily="18" charset="0"/>
              </a:rPr>
              <a:t>3. Не ограничивайте воображение ребенка</a:t>
            </a:r>
            <a:endParaRPr lang="ru-RU" dirty="0">
              <a:latin typeface="Century Schoolbook" panose="02040604050505020304" pitchFamily="18" charset="0"/>
            </a:endParaRPr>
          </a:p>
          <a:p>
            <a:pPr algn="just"/>
            <a:r>
              <a:rPr lang="ru-RU" dirty="0">
                <a:latin typeface="Century Schoolbook" panose="02040604050505020304" pitchFamily="18" charset="0"/>
              </a:rPr>
              <a:t>4-5летний возраст является одним из наиболее активных стадий развития ребенка - ваш ребенок будет придумывать новые истории (иногда очень глупые), новые игры. Не говорите ему, что «это автомобиль, а не жираф", если ваш ребенок имеет свою собственную точку зрения. </a:t>
            </a:r>
          </a:p>
          <a:p>
            <a:pPr algn="just"/>
            <a:r>
              <a:rPr lang="ru-RU" b="1" dirty="0">
                <a:latin typeface="Century Schoolbook" panose="02040604050505020304" pitchFamily="18" charset="0"/>
              </a:rPr>
              <a:t>4.</a:t>
            </a:r>
            <a:r>
              <a:rPr lang="ru-RU" dirty="0">
                <a:latin typeface="Century Schoolbook" panose="02040604050505020304" pitchFamily="18" charset="0"/>
              </a:rPr>
              <a:t> </a:t>
            </a:r>
            <a:r>
              <a:rPr lang="ru-RU" b="1" dirty="0">
                <a:latin typeface="Century Schoolbook" panose="02040604050505020304" pitchFamily="18" charset="0"/>
              </a:rPr>
              <a:t>Смейтесь с детьми чаще</a:t>
            </a:r>
            <a:r>
              <a:rPr lang="ru-RU" dirty="0">
                <a:latin typeface="Century Schoolbook" panose="02040604050505020304" pitchFamily="18" charset="0"/>
              </a:rPr>
              <a:t>: расскажите или прочитайте им простые шутки, загадки. Экспериментируйте с забавными историями - чувство юмора начинается именно на этом этапе развития ребенка. </a:t>
            </a:r>
          </a:p>
          <a:p>
            <a:pPr algn="just"/>
            <a:r>
              <a:rPr lang="ru-RU" b="1" dirty="0">
                <a:latin typeface="Century Schoolbook" panose="02040604050505020304" pitchFamily="18" charset="0"/>
              </a:rPr>
              <a:t>5. Научите их быть общительными</a:t>
            </a:r>
            <a:r>
              <a:rPr lang="ru-RU" dirty="0">
                <a:latin typeface="Century Schoolbook" panose="02040604050505020304" pitchFamily="18" charset="0"/>
              </a:rPr>
              <a:t>: </a:t>
            </a:r>
            <a:r>
              <a:rPr lang="ru-RU" dirty="0">
                <a:latin typeface="Century Schoolbook" panose="02040604050505020304" pitchFamily="18" charset="0"/>
                <a:hlinkClick r:id="rId2" tooltip="развивающие игры для детей 4 лет"/>
              </a:rPr>
              <a:t>4-5летние малыши  должны играть</a:t>
            </a:r>
            <a:r>
              <a:rPr lang="ru-RU" dirty="0">
                <a:latin typeface="Century Schoolbook" panose="02040604050505020304" pitchFamily="18" charset="0"/>
              </a:rPr>
              <a:t> с детьми их возраста. Таким образом, они могут учиться сотрудничеству и, удовлетворить свою жажду познания новых вещей. Дети могут также освоить хорошо коммуникативные навыки с теми, кто их очень понимает - своими сверстниками. </a:t>
            </a:r>
          </a:p>
          <a:p>
            <a:pPr algn="just"/>
            <a:r>
              <a:rPr lang="ru-RU" b="1" dirty="0">
                <a:latin typeface="Century Schoolbook" panose="02040604050505020304" pitchFamily="18" charset="0"/>
              </a:rPr>
              <a:t>6. Не заставляйте детей делать что-либо более 10-15 минут</a:t>
            </a:r>
            <a:endParaRPr lang="ru-RU" dirty="0">
              <a:latin typeface="Century Schoolbook" panose="02040604050505020304" pitchFamily="18" charset="0"/>
            </a:endParaRPr>
          </a:p>
          <a:p>
            <a:pPr algn="just"/>
            <a:r>
              <a:rPr lang="ru-RU" dirty="0">
                <a:latin typeface="Century Schoolbook" panose="02040604050505020304" pitchFamily="18" charset="0"/>
              </a:rPr>
              <a:t>Дети четырех лет не могут сосредоточиться ни на чем дольше. Так что не думайте, что ваша маленькая девочка вас не любит, только лишь потому, что она бросила  ради кошки удивительную  куклу, которую вы только что ей купили. Это всего лишь этап в развитии детей. </a:t>
            </a:r>
          </a:p>
          <a:p>
            <a:pPr algn="just"/>
            <a:endParaRPr lang="ru-RU" sz="2000" dirty="0"/>
          </a:p>
        </p:txBody>
      </p:sp>
    </p:spTree>
    <p:extLst>
      <p:ext uri="{BB962C8B-B14F-4D97-AF65-F5344CB8AC3E}">
        <p14:creationId xmlns:p14="http://schemas.microsoft.com/office/powerpoint/2010/main" val="149962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268180" y="692696"/>
            <a:ext cx="7447225" cy="4585871"/>
          </a:xfrm>
          <a:prstGeom prst="rect">
            <a:avLst/>
          </a:prstGeom>
          <a:noFill/>
        </p:spPr>
        <p:txBody>
          <a:bodyPr wrap="square" rtlCol="0">
            <a:spAutoFit/>
          </a:bodyPr>
          <a:lstStyle/>
          <a:p>
            <a:pPr algn="just"/>
            <a:r>
              <a:rPr lang="ru-RU" b="1" dirty="0">
                <a:latin typeface="Century Schoolbook" panose="02040604050505020304" pitchFamily="18" charset="0"/>
              </a:rPr>
              <a:t>6. Не заставляйте детей делать что-либо более 10-15 минут: </a:t>
            </a:r>
            <a:r>
              <a:rPr lang="ru-RU" dirty="0">
                <a:latin typeface="Century Schoolbook" panose="02040604050505020304" pitchFamily="18" charset="0"/>
              </a:rPr>
              <a:t>дети четырех лет не могут сосредоточиться ни на чем дольше. Так что не думайте, что ваша маленькая девочка вас не любит, только лишь потому, что она бросила  ради кошки удивительную  куклу, которую вы только что ей купили. Это всего лишь этап в развитии детей. </a:t>
            </a:r>
          </a:p>
          <a:p>
            <a:pPr algn="just"/>
            <a:r>
              <a:rPr lang="ru-RU" b="1" dirty="0">
                <a:latin typeface="Century Schoolbook" panose="02040604050505020304" pitchFamily="18" charset="0"/>
              </a:rPr>
              <a:t>7. Реагируйте правильно на истерики:</a:t>
            </a:r>
            <a:r>
              <a:rPr lang="ru-RU" dirty="0">
                <a:latin typeface="Century Schoolbook" panose="02040604050505020304" pitchFamily="18" charset="0"/>
              </a:rPr>
              <a:t> Это может быть очень трудным, но имейте в виду, что дети в возрасте от 2 и более все время экспериментируют, чтобы увидеть, как далеко они могут зайти за пределы нормального поведения. Это не имеет ничего общего с реальными потребностями малышей.  Просто подождите, пока малыш успокоится, а затем поговорите с ним спокойно и серьезно.  </a:t>
            </a:r>
          </a:p>
          <a:p>
            <a:pPr algn="just"/>
            <a:endParaRPr lang="ru-RU" sz="2000" dirty="0"/>
          </a:p>
          <a:p>
            <a:pPr algn="just"/>
            <a:endParaRPr lang="ru-RU" sz="2000" dirty="0"/>
          </a:p>
        </p:txBody>
      </p:sp>
      <p:pic>
        <p:nvPicPr>
          <p:cNvPr id="5122" name="Picture 2" descr="C:\Users\ПК\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437112"/>
            <a:ext cx="3285433" cy="211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2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5194920" cy="4018458"/>
          </a:xfrm>
        </p:spPr>
        <p:txBody>
          <a:bodyPr/>
          <a:lstStyle/>
          <a:p>
            <a:r>
              <a:rPr lang="ru-RU" sz="2000" dirty="0">
                <a:latin typeface="Times New Roman" panose="02020603050405020304" pitchFamily="18" charset="0"/>
                <a:cs typeface="Times New Roman" panose="02020603050405020304" pitchFamily="18" charset="0"/>
              </a:rPr>
              <a:t>Берегите своих детей,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Их за шалости не ругайте.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Зло своих неудачных дней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Никогда на них не срывайте.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Не сердитесь на них всерьез,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Даже если они провинились,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Ничего нет дороже слез,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 с ресничек родных скатились.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Если валит усталость с ног,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Совладать с нею нету мочи,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Ну а к вам подойдет сынок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Или руки протянет дочка –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Обнимите покрепче их,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Детской ласкою дорожите.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Это счастье – короткий миг,</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Быть счастливыми поспешите!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Ведь растают, как снег весной,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Промелькнут дни златые эти.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 покинут очаг родной</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Повзрослевшие ваши дети.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3953069" y="404664"/>
            <a:ext cx="5194920" cy="40184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4283968" y="267747"/>
            <a:ext cx="5194920" cy="40184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a:latin typeface="Times New Roman" panose="02020603050405020304" pitchFamily="18" charset="0"/>
                <a:cs typeface="Times New Roman" panose="02020603050405020304" pitchFamily="18" charset="0"/>
              </a:rPr>
              <a:t>Перелистывая альбом,</a:t>
            </a:r>
          </a:p>
          <a:p>
            <a:r>
              <a:rPr lang="ru-RU" sz="2000" dirty="0">
                <a:latin typeface="Times New Roman" panose="02020603050405020304" pitchFamily="18" charset="0"/>
                <a:cs typeface="Times New Roman" panose="02020603050405020304" pitchFamily="18" charset="0"/>
              </a:rPr>
              <a:t>С фото разных мгновений детства,</a:t>
            </a:r>
          </a:p>
          <a:p>
            <a:r>
              <a:rPr lang="ru-RU" sz="2000" dirty="0">
                <a:latin typeface="Times New Roman" panose="02020603050405020304" pitchFamily="18" charset="0"/>
                <a:cs typeface="Times New Roman" panose="02020603050405020304" pitchFamily="18" charset="0"/>
              </a:rPr>
              <a:t>С грустью вспомните о былом,</a:t>
            </a:r>
          </a:p>
          <a:p>
            <a:r>
              <a:rPr lang="ru-RU" sz="2000" dirty="0">
                <a:latin typeface="Times New Roman" panose="02020603050405020304" pitchFamily="18" charset="0"/>
                <a:cs typeface="Times New Roman" panose="02020603050405020304" pitchFamily="18" charset="0"/>
              </a:rPr>
              <a:t>О тех днях,  когда были вместе.</a:t>
            </a:r>
          </a:p>
          <a:p>
            <a:r>
              <a:rPr lang="ru-RU" sz="2000" dirty="0">
                <a:latin typeface="Times New Roman" panose="02020603050405020304" pitchFamily="18" charset="0"/>
                <a:cs typeface="Times New Roman" panose="02020603050405020304" pitchFamily="18" charset="0"/>
              </a:rPr>
              <a:t>Как же будете вы хотеть</a:t>
            </a:r>
          </a:p>
          <a:p>
            <a:r>
              <a:rPr lang="ru-RU" sz="2000" dirty="0">
                <a:latin typeface="Times New Roman" panose="02020603050405020304" pitchFamily="18" charset="0"/>
                <a:cs typeface="Times New Roman" panose="02020603050405020304" pitchFamily="18" charset="0"/>
              </a:rPr>
              <a:t>В это время опять вернуться,</a:t>
            </a:r>
          </a:p>
          <a:p>
            <a:r>
              <a:rPr lang="ru-RU" sz="2000" dirty="0">
                <a:latin typeface="Times New Roman" panose="02020603050405020304" pitchFamily="18" charset="0"/>
                <a:cs typeface="Times New Roman" panose="02020603050405020304" pitchFamily="18" charset="0"/>
              </a:rPr>
              <a:t>Чтоб им маленьким песню спеть,</a:t>
            </a:r>
          </a:p>
          <a:p>
            <a:r>
              <a:rPr lang="ru-RU" sz="2000" dirty="0">
                <a:latin typeface="Times New Roman" panose="02020603050405020304" pitchFamily="18" charset="0"/>
                <a:cs typeface="Times New Roman" panose="02020603050405020304" pitchFamily="18" charset="0"/>
              </a:rPr>
              <a:t>Щечки нежной губами коснуться.</a:t>
            </a:r>
          </a:p>
          <a:p>
            <a:r>
              <a:rPr lang="ru-RU" sz="2000" dirty="0">
                <a:latin typeface="Times New Roman" panose="02020603050405020304" pitchFamily="18" charset="0"/>
                <a:cs typeface="Times New Roman" panose="02020603050405020304" pitchFamily="18" charset="0"/>
              </a:rPr>
              <a:t>И пока в доме детский смех,</a:t>
            </a:r>
          </a:p>
          <a:p>
            <a:r>
              <a:rPr lang="ru-RU" sz="2000" dirty="0">
                <a:latin typeface="Times New Roman" panose="02020603050405020304" pitchFamily="18" charset="0"/>
                <a:cs typeface="Times New Roman" panose="02020603050405020304" pitchFamily="18" charset="0"/>
              </a:rPr>
              <a:t>От игрушек некуда деться,</a:t>
            </a:r>
          </a:p>
          <a:p>
            <a:r>
              <a:rPr lang="ru-RU" sz="2000" dirty="0">
                <a:latin typeface="Times New Roman" panose="02020603050405020304" pitchFamily="18" charset="0"/>
                <a:cs typeface="Times New Roman" panose="02020603050405020304" pitchFamily="18" charset="0"/>
              </a:rPr>
              <a:t> Вы на свете счастливей всех,</a:t>
            </a:r>
          </a:p>
          <a:p>
            <a:r>
              <a:rPr lang="ru-RU" sz="2000" dirty="0">
                <a:latin typeface="Times New Roman" panose="02020603050405020304" pitchFamily="18" charset="0"/>
                <a:cs typeface="Times New Roman" panose="02020603050405020304" pitchFamily="18" charset="0"/>
              </a:rPr>
              <a:t>Берегите, пожалуйста, детство!</a:t>
            </a:r>
          </a:p>
          <a:p>
            <a:r>
              <a:rPr lang="ru-RU" sz="2000" dirty="0">
                <a:latin typeface="Times New Roman" panose="02020603050405020304" pitchFamily="18" charset="0"/>
                <a:cs typeface="Times New Roman" panose="02020603050405020304" pitchFamily="18" charset="0"/>
              </a:rPr>
              <a:t>                                          Э. Асадов</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9" name="70e35f8f12db449efc7c41b6fe0de1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31640" y="40466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6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475655" y="785794"/>
            <a:ext cx="7239749" cy="5447645"/>
          </a:xfrm>
          <a:prstGeom prst="rect">
            <a:avLst/>
          </a:prstGeom>
          <a:noFill/>
        </p:spPr>
        <p:txBody>
          <a:bodyPr wrap="square" rtlCol="0">
            <a:spAutoFit/>
          </a:bodyPr>
          <a:lstStyle/>
          <a:p>
            <a:pPr algn="just">
              <a:lnSpc>
                <a:spcPct val="150000"/>
              </a:lnSpc>
            </a:pPr>
            <a:r>
              <a:rPr lang="ru-RU" sz="2000" dirty="0">
                <a:latin typeface="Times New Roman" pitchFamily="18" charset="0"/>
                <a:cs typeface="Times New Roman" pitchFamily="18" charset="0"/>
              </a:rPr>
              <a:t>   Вы все хорошо знаете своих детей, их привычки, особенности. Для каждого из вас ваш ребенок уникален и   неповторим. Но, наверняка,  вы задумывались над тем, что далеко не все вы понимаете в его поведении, предпочтениях и капризах.</a:t>
            </a:r>
          </a:p>
          <a:p>
            <a:pPr algn="just">
              <a:lnSpc>
                <a:spcPct val="150000"/>
              </a:lnSpc>
            </a:pPr>
            <a:r>
              <a:rPr lang="ru-RU" sz="2000" b="1" dirty="0">
                <a:solidFill>
                  <a:schemeClr val="accent6">
                    <a:lumMod val="75000"/>
                  </a:schemeClr>
                </a:solidFill>
                <a:latin typeface="Times New Roman" pitchFamily="18" charset="0"/>
                <a:cs typeface="Times New Roman" pitchFamily="18" charset="0"/>
              </a:rPr>
              <a:t>   Что представляют собой дети в возрасте 4-5 лет? </a:t>
            </a:r>
            <a:r>
              <a:rPr lang="ru-RU" sz="2000" dirty="0">
                <a:latin typeface="Times New Roman" panose="02020603050405020304" pitchFamily="18" charset="0"/>
                <a:cs typeface="Times New Roman" panose="02020603050405020304" pitchFamily="18" charset="0"/>
              </a:rPr>
              <a:t>Возраст 4—5 лет справедливо называют средним дошкольным. Каждый ребенок развивается по-разному, у каждого свой путь и темп развития. Но все же есть нечто общее, что позволяет охарактеризовать детей, их возрастные особенности. Составим общий возрастной портрет ребенка 4—5 лет, выделив показатели разных сторон его развития. </a:t>
            </a:r>
            <a:endParaRPr lang="ru-RU" sz="2000" b="1" dirty="0">
              <a:solidFill>
                <a:schemeClr val="accent6">
                  <a:lumMod val="7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57290" y="785794"/>
            <a:ext cx="7463182" cy="3737946"/>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   Вы, наверное, замечаете  в их поведении и деятельности ряд новых черт, проявляющихся в физическом, интеллектуальном, социально-эмоциональном развитии. Возросли физические возможности детей: движения их стали значительно более уверенными и разнообразными.   Дошкольники испытывают острую потребность в движении. В случае ограничения активной двигательной деятельности они быстро </a:t>
            </a:r>
            <a:r>
              <a:rPr lang="ru-RU" sz="2000" dirty="0" err="1">
                <a:latin typeface="Times New Roman" panose="02020603050405020304" pitchFamily="18" charset="0"/>
                <a:cs typeface="Times New Roman" panose="02020603050405020304" pitchFamily="18" charset="0"/>
              </a:rPr>
              <a:t>перевозбуждаются</a:t>
            </a:r>
            <a:r>
              <a:rPr lang="ru-RU" sz="2000" dirty="0">
                <a:latin typeface="Times New Roman" panose="02020603050405020304" pitchFamily="18" charset="0"/>
                <a:cs typeface="Times New Roman" panose="02020603050405020304" pitchFamily="18" charset="0"/>
              </a:rPr>
              <a:t>, становятся непослушными, капризными. </a:t>
            </a:r>
            <a:endParaRPr lang="ru-RU" dirty="0">
              <a:latin typeface="Times New Roman" panose="02020603050405020304" pitchFamily="18" charset="0"/>
              <a:cs typeface="Times New Roman" panose="02020603050405020304" pitchFamily="18" charset="0"/>
            </a:endParaRPr>
          </a:p>
        </p:txBody>
      </p:sp>
      <p:pic>
        <p:nvPicPr>
          <p:cNvPr id="1026" name="Picture 2" descr="C:\Users\ПК\Desktop\ogmizb2-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607" y="4438427"/>
            <a:ext cx="3188798" cy="20263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5909310"/>
          </a:xfrm>
          <a:prstGeom prst="rect">
            <a:avLst/>
          </a:prstGeom>
          <a:noFill/>
        </p:spPr>
        <p:txBody>
          <a:bodyPr wrap="square" rtlCol="0">
            <a:spAutoFit/>
          </a:bodyPr>
          <a:lstStyle/>
          <a:p>
            <a:pPr algn="just">
              <a:lnSpc>
                <a:spcPct val="150000"/>
              </a:lnSpc>
            </a:pP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 детей активно проявляется стремление к общению со сверстниками. Если ребенок трех лет вполне удовлетворяется «обществом» кукол, то в 4-5 лет он нуждается в содержательных контактах со сверстниками. Дети общаются по поводу игрушек, совместных игр, об</a:t>
            </a:r>
            <a:r>
              <a:rPr lang="ru-RU" u="sng" dirty="0">
                <a:latin typeface="Times New Roman" panose="02020603050405020304" pitchFamily="18" charset="0"/>
                <a:cs typeface="Times New Roman" panose="02020603050405020304" pitchFamily="18" charset="0"/>
              </a:rPr>
              <a:t>щи</a:t>
            </a:r>
            <a:r>
              <a:rPr lang="ru-RU" dirty="0">
                <a:latin typeface="Times New Roman" panose="02020603050405020304" pitchFamily="18" charset="0"/>
                <a:cs typeface="Times New Roman" panose="02020603050405020304" pitchFamily="18" charset="0"/>
              </a:rPr>
              <a:t>х дел. Новые черты появляются в общении детей 4-5 лет со взрослыми. Они часто задают разного рода вопросы: почему?, что там внутри?, почему машина двигается? почему снег падает с неба? Взрослые должны всегда отвечать на эти вопросы, и ответы должны быть при этом краткие и простые. На уровне познавательного общения дети испытывают острую потребность в уважительном отношении со стороны взрослого.  Замечено, что дети, не получающие от взрослого ответов на волнующие их вопросы, начинают проявлять черты замкнутости, негативизма, непослушания по отношению к старшим. Иными словами, нереализованная потребность общения со взрослым приводит к негативным проявлениям в поведении ребенка.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4191981"/>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    У детей 4-5 лет ярко проявляется интерес к игре. </a:t>
            </a:r>
          </a:p>
          <a:p>
            <a:pPr algn="just">
              <a:lnSpc>
                <a:spcPct val="150000"/>
              </a:lnSpc>
            </a:pPr>
            <a:r>
              <a:rPr lang="ru-RU" sz="2000" i="1" dirty="0">
                <a:latin typeface="Times New Roman" panose="02020603050405020304" pitchFamily="18" charset="0"/>
                <a:cs typeface="Times New Roman" panose="02020603050405020304" pitchFamily="18" charset="0"/>
              </a:rPr>
              <a:t>Это возраст первых друзей</a:t>
            </a:r>
            <a:r>
              <a:rPr lang="ru-RU" sz="2000" b="1" dirty="0">
                <a:latin typeface="Times New Roman" panose="02020603050405020304" pitchFamily="18" charset="0"/>
                <a:cs typeface="Times New Roman" panose="02020603050405020304" pitchFamily="18" charset="0"/>
              </a:rPr>
              <a:t>, которые ребенок приобретает в сюжетно – ролевой игре, ведь сюжетно – ролевая игра становится ведущей формой игровой деятельности. </a:t>
            </a:r>
          </a:p>
          <a:p>
            <a:pPr algn="just">
              <a:lnSpc>
                <a:spcPct val="150000"/>
              </a:lnSpc>
            </a:pPr>
            <a:r>
              <a:rPr lang="ru-RU" sz="2000" dirty="0">
                <a:latin typeface="Times New Roman" panose="02020603050405020304" pitchFamily="18" charset="0"/>
                <a:cs typeface="Times New Roman" panose="02020603050405020304" pitchFamily="18" charset="0"/>
              </a:rPr>
              <a:t>Играя, он  учится сотрудничать, разрешать конфликты, пытается уладить недоразумения и ссоры, учиться проигрывать и выигрывать, подчиняться большинству, иметь собственное мнение. Игра продолжает оставаться основной формой организации их жизни. </a:t>
            </a:r>
          </a:p>
        </p:txBody>
      </p:sp>
      <p:pic>
        <p:nvPicPr>
          <p:cNvPr id="5" name="Рисунок 4">
            <a:extLst>
              <a:ext uri="{FF2B5EF4-FFF2-40B4-BE49-F238E27FC236}">
                <a16:creationId xmlns:a16="http://schemas.microsoft.com/office/drawing/2014/main" id="{1FFE0AB0-88D5-4817-9AA5-7B0F90D88A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300863"/>
            <a:ext cx="1800200" cy="2296489"/>
          </a:xfrm>
          <a:prstGeom prst="rect">
            <a:avLst/>
          </a:prstGeom>
          <a:noFill/>
          <a:ln>
            <a:noFill/>
          </a:ln>
        </p:spPr>
      </p:pic>
    </p:spTree>
    <p:extLst>
      <p:ext uri="{BB962C8B-B14F-4D97-AF65-F5344CB8AC3E}">
        <p14:creationId xmlns:p14="http://schemas.microsoft.com/office/powerpoint/2010/main" val="393811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4247317"/>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    Примечательной особенностью детей является фантазирование, нередко они путают вымысел и реальность. Именно в этом возрасте дети начинают необоснованно фантазировать, рассказывать невероятные истории. </a:t>
            </a:r>
          </a:p>
          <a:p>
            <a:pPr algn="just">
              <a:lnSpc>
                <a:spcPct val="150000"/>
              </a:lnSpc>
            </a:pPr>
            <a:r>
              <a:rPr lang="ru-RU" sz="2000" dirty="0">
                <a:latin typeface="Times New Roman" panose="02020603050405020304" pitchFamily="18" charset="0"/>
                <a:cs typeface="Times New Roman" panose="02020603050405020304" pitchFamily="18" charset="0"/>
              </a:rPr>
              <a:t>     К сожалению, взрослые расценивают это как ложь, что совершенно несправедливо и чрезвычайно обидно для ребенка. В этом возрасте – можно фантазировать. </a:t>
            </a:r>
          </a:p>
          <a:p>
            <a:pPr algn="just">
              <a:lnSpc>
                <a:spcPct val="150000"/>
              </a:lnSpc>
            </a:pPr>
            <a:r>
              <a:rPr lang="ru-RU" sz="2000" dirty="0">
                <a:latin typeface="Times New Roman" panose="02020603050405020304" pitchFamily="18" charset="0"/>
                <a:cs typeface="Times New Roman" panose="02020603050405020304" pitchFamily="18" charset="0"/>
              </a:rPr>
              <a:t>    И единственная правильная реакция на подобные «фантазии» - спокойное и заинтересованное внимание. </a:t>
            </a:r>
          </a:p>
        </p:txBody>
      </p:sp>
    </p:spTree>
    <p:extLst>
      <p:ext uri="{BB962C8B-B14F-4D97-AF65-F5344CB8AC3E}">
        <p14:creationId xmlns:p14="http://schemas.microsoft.com/office/powerpoint/2010/main" val="281656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5632311"/>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    У детей этого возраста наблюдается </a:t>
            </a:r>
            <a:r>
              <a:rPr lang="ru-RU" sz="2000" b="1" i="1" dirty="0">
                <a:latin typeface="Times New Roman" panose="02020603050405020304" pitchFamily="18" charset="0"/>
                <a:cs typeface="Times New Roman" panose="02020603050405020304" pitchFamily="18" charset="0"/>
              </a:rPr>
              <a:t>пробуждение интереса к правилам поведения</a:t>
            </a:r>
            <a:r>
              <a:rPr lang="ru-RU" sz="2000" dirty="0">
                <a:latin typeface="Times New Roman" panose="02020603050405020304" pitchFamily="18" charset="0"/>
                <a:cs typeface="Times New Roman" panose="02020603050405020304" pitchFamily="18" charset="0"/>
              </a:rPr>
              <a:t>, о чем свидетельствуют многочисленные жалобы- заявления детей о том, что кто-то делает что-то неправильно или не выполняет какое-то требование. Главное для взрослого стараться — предвидеть поступки детей и заблаговременно ориентировать их на правильное поведение. </a:t>
            </a:r>
          </a:p>
          <a:p>
            <a:pPr algn="just">
              <a:lnSpc>
                <a:spcPct val="150000"/>
              </a:lnSpc>
            </a:pPr>
            <a:r>
              <a:rPr lang="ru-RU" sz="2000" dirty="0">
                <a:latin typeface="Times New Roman" panose="02020603050405020304" pitchFamily="18" charset="0"/>
                <a:cs typeface="Times New Roman" panose="02020603050405020304" pitchFamily="18" charset="0"/>
              </a:rPr>
              <a:t>     Помните </a:t>
            </a:r>
            <a:r>
              <a:rPr lang="ru-RU" sz="2000" b="1" i="1" dirty="0">
                <a:latin typeface="Times New Roman" panose="02020603050405020304" pitchFamily="18" charset="0"/>
                <a:cs typeface="Times New Roman" panose="02020603050405020304" pitchFamily="18" charset="0"/>
              </a:rPr>
              <a:t>ранимость ребенка </a:t>
            </a:r>
            <a:r>
              <a:rPr lang="ru-RU" sz="2000" dirty="0">
                <a:latin typeface="Times New Roman" panose="02020603050405020304" pitchFamily="18" charset="0"/>
                <a:cs typeface="Times New Roman" panose="02020603050405020304" pitchFamily="18" charset="0"/>
              </a:rPr>
              <a:t>4-5 лет - это не проявление его индивидуальности, а особенность возраста. Взрослым необходимо быть очень внимательным к своим словам, к интонации речи при контактах с ребенком и оценке его действий. В первую очередь подчеркивать успехи, достижения и нацеливать на положительные действия.</a:t>
            </a:r>
          </a:p>
        </p:txBody>
      </p:sp>
    </p:spTree>
    <p:extLst>
      <p:ext uri="{BB962C8B-B14F-4D97-AF65-F5344CB8AC3E}">
        <p14:creationId xmlns:p14="http://schemas.microsoft.com/office/powerpoint/2010/main" val="160357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04756" y="2214554"/>
            <a:ext cx="7463182" cy="4247317"/>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    В этом возрасте улучшается произношение звуков и дикции. Речь становится предметом активности детей. Они удачно имитируют голоса животных, интонационно выделяют речь тех или иных персонажей. </a:t>
            </a:r>
          </a:p>
          <a:p>
            <a:pPr algn="just">
              <a:lnSpc>
                <a:spcPct val="150000"/>
              </a:lnSpc>
            </a:pPr>
            <a:r>
              <a:rPr lang="ru-RU" sz="2000" dirty="0">
                <a:latin typeface="Times New Roman" panose="02020603050405020304" pitchFamily="18" charset="0"/>
                <a:cs typeface="Times New Roman" panose="02020603050405020304" pitchFamily="18" charset="0"/>
              </a:rPr>
              <a:t>    Увеличивается словарь, задача для взрослого больше учить с ребенком стихи.</a:t>
            </a:r>
          </a:p>
          <a:p>
            <a:pPr algn="just">
              <a:lnSpc>
                <a:spcPct val="150000"/>
              </a:lnSpc>
            </a:pPr>
            <a:r>
              <a:rPr lang="ru-RU" sz="2000" dirty="0">
                <a:latin typeface="Times New Roman" panose="02020603050405020304" pitchFamily="18" charset="0"/>
                <a:cs typeface="Times New Roman" panose="02020603050405020304" pitchFamily="18" charset="0"/>
              </a:rPr>
              <a:t>     Но не забывайте</a:t>
            </a:r>
            <a:r>
              <a:rPr lang="ru-RU" sz="2000" b="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память </a:t>
            </a:r>
            <a:r>
              <a:rPr lang="ru-RU" sz="2000" b="1" dirty="0">
                <a:latin typeface="Times New Roman" panose="02020603050405020304" pitchFamily="18" charset="0"/>
                <a:cs typeface="Times New Roman" panose="02020603050405020304" pitchFamily="18" charset="0"/>
              </a:rPr>
              <a:t>в основном остается непроизвольной, т.е. запоминается только то, что ему интересно, ярко, необыкновенно.</a:t>
            </a:r>
            <a:endParaRPr lang="ru-RU" sz="2000" dirty="0">
              <a:latin typeface="Times New Roman" panose="02020603050405020304" pitchFamily="18" charset="0"/>
              <a:cs typeface="Times New Roman" panose="02020603050405020304" pitchFamily="18" charset="0"/>
            </a:endParaRPr>
          </a:p>
        </p:txBody>
      </p:sp>
      <p:pic>
        <p:nvPicPr>
          <p:cNvPr id="3074" name="Picture 2" descr="C:\Users\ПК\Desktop\stihi_bukv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53442"/>
            <a:ext cx="2880320" cy="1667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5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a:solidFill>
                  <a:prstClr val="black"/>
                </a:solidFill>
                <a:latin typeface="Monotype Corsiva" pitchFamily="66" charset="0"/>
              </a:rPr>
              <a:t> </a:t>
            </a: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4247317"/>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    Наблюдая за детьми в данном возрасте, можно отметить, что ребята обращают внимание на поведение взрослых, их взаимодействие между собой, оценивают полезные дела, делают выводы, а главное - пытаются брать пример и повторять за ними.</a:t>
            </a:r>
          </a:p>
          <a:p>
            <a:pPr algn="just">
              <a:lnSpc>
                <a:spcPct val="150000"/>
              </a:lnSpc>
            </a:pPr>
            <a:r>
              <a:rPr lang="ru-RU" sz="2000" b="1" dirty="0">
                <a:latin typeface="Times New Roman" panose="02020603050405020304" pitchFamily="18" charset="0"/>
                <a:cs typeface="Times New Roman" panose="02020603050405020304" pitchFamily="18" charset="0"/>
              </a:rPr>
              <a:t>     Существует множество вещей, что должны делать  родители, однако главный принцип: </a:t>
            </a:r>
            <a:r>
              <a:rPr lang="ru-RU" sz="2000" b="1" i="1" dirty="0">
                <a:latin typeface="Times New Roman" panose="02020603050405020304" pitchFamily="18" charset="0"/>
                <a:cs typeface="Times New Roman" panose="02020603050405020304" pitchFamily="18" charset="0"/>
              </a:rPr>
              <a:t>ведите себя так, как вы хотите, чтобы вел ваш ребенок. </a:t>
            </a:r>
          </a:p>
          <a:p>
            <a:pPr algn="just">
              <a:lnSpc>
                <a:spcPct val="150000"/>
              </a:lnSpc>
            </a:pPr>
            <a:r>
              <a:rPr lang="ru-RU" sz="2000" b="1" i="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Как правило, дети следуют примеру родителей. Поведение родителей определяет развитие ребенка 4-5 лет.</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416213"/>
      </p:ext>
    </p:extLst>
  </p:cSld>
  <p:clrMapOvr>
    <a:masterClrMapping/>
  </p:clrMapOvr>
</p:sld>
</file>

<file path=ppt/theme/theme1.xml><?xml version="1.0" encoding="utf-8"?>
<a:theme xmlns:a="http://schemas.openxmlformats.org/drawingml/2006/main" name="Тема Office">
  <a:themeElements>
    <a:clrScheme name="Другая 2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74806"/>
      </a:hlink>
      <a:folHlink>
        <a:srgbClr val="E36C0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1453</Words>
  <Application>Microsoft Office PowerPoint</Application>
  <PresentationFormat>Экран (4:3)</PresentationFormat>
  <Paragraphs>62</Paragraphs>
  <Slides>13</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Century Schoolbook</vt:lpstr>
      <vt:lpstr>Mistral</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Берегите своих детей,  Их за шалости не ругайте. Зло своих неудачных дней Никогда на них не срывайте. Не сердитесь на них всерьез,  Даже если они провинились, Ничего нет дороже слез,  Что с ресничек родных скатились. Если валит усталость с ног,  Совладать с нею нету мочи, Ну а к вам подойдет сынок Или руки протянет дочка –  Обнимите покрепче их, Детской ласкою дорожите. Это счастье – короткий миг, Быть счастливыми поспешите! Ведь растают, как снег весной, Промелькнут дни златые эти. И покинут очаг родной Повзрослевшие ваши дети.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YOU TUBE</cp:lastModifiedBy>
  <cp:revision>28</cp:revision>
  <dcterms:created xsi:type="dcterms:W3CDTF">2014-11-07T17:01:55Z</dcterms:created>
  <dcterms:modified xsi:type="dcterms:W3CDTF">2020-03-25T11:27:49Z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1316591</vt:lpwstr>
  </property>
  <property fmtid="{D5CDD505-2E9C-101B-9397-08002B2CF9AE}" pid="3" name="NXPowerLiteSettings">
    <vt:lpwstr>F6000400038000</vt:lpwstr>
  </property>
  <property fmtid="{D5CDD505-2E9C-101B-9397-08002B2CF9AE}" pid="4" name="NXPowerLiteVersion">
    <vt:lpwstr>D4.3.1</vt:lpwstr>
  </property>
</Properties>
</file>