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sldIdLst>
    <p:sldId id="256" r:id="rId2"/>
    <p:sldId id="268" r:id="rId3"/>
    <p:sldId id="257" r:id="rId4"/>
    <p:sldId id="258" r:id="rId5"/>
    <p:sldId id="272" r:id="rId6"/>
    <p:sldId id="260" r:id="rId7"/>
    <p:sldId id="271" r:id="rId8"/>
    <p:sldId id="273" r:id="rId9"/>
    <p:sldId id="263" r:id="rId10"/>
    <p:sldId id="259" r:id="rId11"/>
    <p:sldId id="264" r:id="rId12"/>
    <p:sldId id="267" r:id="rId13"/>
    <p:sldId id="265" r:id="rId14"/>
    <p:sldId id="266" r:id="rId15"/>
    <p:sldId id="269" r:id="rId16"/>
    <p:sldId id="262"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557F062-C151-46FA-B511-06A8E4E90A33}" type="datetimeFigureOut">
              <a:rPr lang="ru-RU" smtClean="0"/>
              <a:t>24.05.2019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C49698-9440-4C8E-8E8C-6653E89EE0F7}" type="slidenum">
              <a:rPr lang="ru-RU" smtClean="0"/>
              <a:t>‹#›</a:t>
            </a:fld>
            <a:endParaRPr lang="ru-RU"/>
          </a:p>
        </p:txBody>
      </p:sp>
    </p:spTree>
    <p:extLst>
      <p:ext uri="{BB962C8B-B14F-4D97-AF65-F5344CB8AC3E}">
        <p14:creationId xmlns:p14="http://schemas.microsoft.com/office/powerpoint/2010/main" val="3844902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557F062-C151-46FA-B511-06A8E4E90A33}" type="datetimeFigureOut">
              <a:rPr lang="ru-RU" smtClean="0"/>
              <a:t>24.05.2019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C49698-9440-4C8E-8E8C-6653E89EE0F7}" type="slidenum">
              <a:rPr lang="ru-RU" smtClean="0"/>
              <a:t>‹#›</a:t>
            </a:fld>
            <a:endParaRPr lang="ru-RU"/>
          </a:p>
        </p:txBody>
      </p:sp>
    </p:spTree>
    <p:extLst>
      <p:ext uri="{BB962C8B-B14F-4D97-AF65-F5344CB8AC3E}">
        <p14:creationId xmlns:p14="http://schemas.microsoft.com/office/powerpoint/2010/main" val="2439494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557F062-C151-46FA-B511-06A8E4E90A33}" type="datetimeFigureOut">
              <a:rPr lang="ru-RU" smtClean="0"/>
              <a:t>24.05.2019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C49698-9440-4C8E-8E8C-6653E89EE0F7}"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04410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557F062-C151-46FA-B511-06A8E4E90A33}" type="datetimeFigureOut">
              <a:rPr lang="ru-RU" smtClean="0"/>
              <a:t>24.05.2019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C49698-9440-4C8E-8E8C-6653E89EE0F7}" type="slidenum">
              <a:rPr lang="ru-RU" smtClean="0"/>
              <a:t>‹#›</a:t>
            </a:fld>
            <a:endParaRPr lang="ru-RU"/>
          </a:p>
        </p:txBody>
      </p:sp>
    </p:spTree>
    <p:extLst>
      <p:ext uri="{BB962C8B-B14F-4D97-AF65-F5344CB8AC3E}">
        <p14:creationId xmlns:p14="http://schemas.microsoft.com/office/powerpoint/2010/main" val="1263856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557F062-C151-46FA-B511-06A8E4E90A33}" type="datetimeFigureOut">
              <a:rPr lang="ru-RU" smtClean="0"/>
              <a:t>24.05.2019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C49698-9440-4C8E-8E8C-6653E89EE0F7}"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69155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557F062-C151-46FA-B511-06A8E4E90A33}" type="datetimeFigureOut">
              <a:rPr lang="ru-RU" smtClean="0"/>
              <a:t>24.05.2019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C49698-9440-4C8E-8E8C-6653E89EE0F7}" type="slidenum">
              <a:rPr lang="ru-RU" smtClean="0"/>
              <a:t>‹#›</a:t>
            </a:fld>
            <a:endParaRPr lang="ru-RU"/>
          </a:p>
        </p:txBody>
      </p:sp>
    </p:spTree>
    <p:extLst>
      <p:ext uri="{BB962C8B-B14F-4D97-AF65-F5344CB8AC3E}">
        <p14:creationId xmlns:p14="http://schemas.microsoft.com/office/powerpoint/2010/main" val="3478261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557F062-C151-46FA-B511-06A8E4E90A33}" type="datetimeFigureOut">
              <a:rPr lang="ru-RU" smtClean="0"/>
              <a:t>24.05.2019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C49698-9440-4C8E-8E8C-6653E89EE0F7}" type="slidenum">
              <a:rPr lang="ru-RU" smtClean="0"/>
              <a:t>‹#›</a:t>
            </a:fld>
            <a:endParaRPr lang="ru-RU"/>
          </a:p>
        </p:txBody>
      </p:sp>
    </p:spTree>
    <p:extLst>
      <p:ext uri="{BB962C8B-B14F-4D97-AF65-F5344CB8AC3E}">
        <p14:creationId xmlns:p14="http://schemas.microsoft.com/office/powerpoint/2010/main" val="3521043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557F062-C151-46FA-B511-06A8E4E90A33}" type="datetimeFigureOut">
              <a:rPr lang="ru-RU" smtClean="0"/>
              <a:t>24.05.2019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C49698-9440-4C8E-8E8C-6653E89EE0F7}" type="slidenum">
              <a:rPr lang="ru-RU" smtClean="0"/>
              <a:t>‹#›</a:t>
            </a:fld>
            <a:endParaRPr lang="ru-RU"/>
          </a:p>
        </p:txBody>
      </p:sp>
    </p:spTree>
    <p:extLst>
      <p:ext uri="{BB962C8B-B14F-4D97-AF65-F5344CB8AC3E}">
        <p14:creationId xmlns:p14="http://schemas.microsoft.com/office/powerpoint/2010/main" val="154175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557F062-C151-46FA-B511-06A8E4E90A33}" type="datetimeFigureOut">
              <a:rPr lang="ru-RU" smtClean="0"/>
              <a:t>24.05.2019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C49698-9440-4C8E-8E8C-6653E89EE0F7}" type="slidenum">
              <a:rPr lang="ru-RU" smtClean="0"/>
              <a:t>‹#›</a:t>
            </a:fld>
            <a:endParaRPr lang="ru-RU"/>
          </a:p>
        </p:txBody>
      </p:sp>
    </p:spTree>
    <p:extLst>
      <p:ext uri="{BB962C8B-B14F-4D97-AF65-F5344CB8AC3E}">
        <p14:creationId xmlns:p14="http://schemas.microsoft.com/office/powerpoint/2010/main" val="635813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557F062-C151-46FA-B511-06A8E4E90A33}" type="datetimeFigureOut">
              <a:rPr lang="ru-RU" smtClean="0"/>
              <a:t>24.05.2019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EC49698-9440-4C8E-8E8C-6653E89EE0F7}" type="slidenum">
              <a:rPr lang="ru-RU" smtClean="0"/>
              <a:t>‹#›</a:t>
            </a:fld>
            <a:endParaRPr lang="ru-RU"/>
          </a:p>
        </p:txBody>
      </p:sp>
    </p:spTree>
    <p:extLst>
      <p:ext uri="{BB962C8B-B14F-4D97-AF65-F5344CB8AC3E}">
        <p14:creationId xmlns:p14="http://schemas.microsoft.com/office/powerpoint/2010/main" val="2402451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557F062-C151-46FA-B511-06A8E4E90A33}" type="datetimeFigureOut">
              <a:rPr lang="ru-RU" smtClean="0"/>
              <a:t>24.05.2019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EC49698-9440-4C8E-8E8C-6653E89EE0F7}" type="slidenum">
              <a:rPr lang="ru-RU" smtClean="0"/>
              <a:t>‹#›</a:t>
            </a:fld>
            <a:endParaRPr lang="ru-RU"/>
          </a:p>
        </p:txBody>
      </p:sp>
    </p:spTree>
    <p:extLst>
      <p:ext uri="{BB962C8B-B14F-4D97-AF65-F5344CB8AC3E}">
        <p14:creationId xmlns:p14="http://schemas.microsoft.com/office/powerpoint/2010/main" val="2531290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557F062-C151-46FA-B511-06A8E4E90A33}" type="datetimeFigureOut">
              <a:rPr lang="ru-RU" smtClean="0"/>
              <a:t>24.05.2019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EC49698-9440-4C8E-8E8C-6653E89EE0F7}" type="slidenum">
              <a:rPr lang="ru-RU" smtClean="0"/>
              <a:t>‹#›</a:t>
            </a:fld>
            <a:endParaRPr lang="ru-RU"/>
          </a:p>
        </p:txBody>
      </p:sp>
    </p:spTree>
    <p:extLst>
      <p:ext uri="{BB962C8B-B14F-4D97-AF65-F5344CB8AC3E}">
        <p14:creationId xmlns:p14="http://schemas.microsoft.com/office/powerpoint/2010/main" val="106584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557F062-C151-46FA-B511-06A8E4E90A33}" type="datetimeFigureOut">
              <a:rPr lang="ru-RU" smtClean="0"/>
              <a:t>24.05.2019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EC49698-9440-4C8E-8E8C-6653E89EE0F7}" type="slidenum">
              <a:rPr lang="ru-RU" smtClean="0"/>
              <a:t>‹#›</a:t>
            </a:fld>
            <a:endParaRPr lang="ru-RU"/>
          </a:p>
        </p:txBody>
      </p:sp>
    </p:spTree>
    <p:extLst>
      <p:ext uri="{BB962C8B-B14F-4D97-AF65-F5344CB8AC3E}">
        <p14:creationId xmlns:p14="http://schemas.microsoft.com/office/powerpoint/2010/main" val="191271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7F062-C151-46FA-B511-06A8E4E90A33}" type="datetimeFigureOut">
              <a:rPr lang="ru-RU" smtClean="0"/>
              <a:t>24.05.2019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EC49698-9440-4C8E-8E8C-6653E89EE0F7}" type="slidenum">
              <a:rPr lang="ru-RU" smtClean="0"/>
              <a:t>‹#›</a:t>
            </a:fld>
            <a:endParaRPr lang="ru-RU"/>
          </a:p>
        </p:txBody>
      </p:sp>
    </p:spTree>
    <p:extLst>
      <p:ext uri="{BB962C8B-B14F-4D97-AF65-F5344CB8AC3E}">
        <p14:creationId xmlns:p14="http://schemas.microsoft.com/office/powerpoint/2010/main" val="3572945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557F062-C151-46FA-B511-06A8E4E90A33}" type="datetimeFigureOut">
              <a:rPr lang="ru-RU" smtClean="0"/>
              <a:t>24.05.2019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EC49698-9440-4C8E-8E8C-6653E89EE0F7}" type="slidenum">
              <a:rPr lang="ru-RU" smtClean="0"/>
              <a:t>‹#›</a:t>
            </a:fld>
            <a:endParaRPr lang="ru-RU"/>
          </a:p>
        </p:txBody>
      </p:sp>
    </p:spTree>
    <p:extLst>
      <p:ext uri="{BB962C8B-B14F-4D97-AF65-F5344CB8AC3E}">
        <p14:creationId xmlns:p14="http://schemas.microsoft.com/office/powerpoint/2010/main" val="913096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557F062-C151-46FA-B511-06A8E4E90A33}" type="datetimeFigureOut">
              <a:rPr lang="ru-RU" smtClean="0"/>
              <a:t>24.05.2019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EC49698-9440-4C8E-8E8C-6653E89EE0F7}" type="slidenum">
              <a:rPr lang="ru-RU" smtClean="0"/>
              <a:t>‹#›</a:t>
            </a:fld>
            <a:endParaRPr lang="ru-RU"/>
          </a:p>
        </p:txBody>
      </p:sp>
    </p:spTree>
    <p:extLst>
      <p:ext uri="{BB962C8B-B14F-4D97-AF65-F5344CB8AC3E}">
        <p14:creationId xmlns:p14="http://schemas.microsoft.com/office/powerpoint/2010/main" val="3725019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57F062-C151-46FA-B511-06A8E4E90A33}" type="datetimeFigureOut">
              <a:rPr lang="ru-RU" smtClean="0"/>
              <a:t>24.05.2019</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EC49698-9440-4C8E-8E8C-6653E89EE0F7}" type="slidenum">
              <a:rPr lang="ru-RU" smtClean="0"/>
              <a:t>‹#›</a:t>
            </a:fld>
            <a:endParaRPr lang="ru-RU"/>
          </a:p>
        </p:txBody>
      </p:sp>
    </p:spTree>
    <p:extLst>
      <p:ext uri="{BB962C8B-B14F-4D97-AF65-F5344CB8AC3E}">
        <p14:creationId xmlns:p14="http://schemas.microsoft.com/office/powerpoint/2010/main" val="4288191592"/>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 id="2147483848" r:id="rId15"/>
    <p:sldLayoutId id="214748384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09302" y="530181"/>
            <a:ext cx="9544595" cy="610643"/>
          </a:xfrm>
        </p:spPr>
        <p:txBody>
          <a:bodyPr>
            <a:normAutofit fontScale="90000"/>
          </a:bodyPr>
          <a:lstStyle/>
          <a:p>
            <a:r>
              <a:rPr lang="ru-RU" b="1" dirty="0" smtClean="0">
                <a:solidFill>
                  <a:srgbClr val="FF0000"/>
                </a:solidFill>
              </a:rPr>
              <a:t>Мозжечковая стимуляция</a:t>
            </a:r>
            <a:endParaRPr lang="ru-RU" b="1" dirty="0">
              <a:solidFill>
                <a:srgbClr val="FF0000"/>
              </a:solidFill>
            </a:endParaRPr>
          </a:p>
        </p:txBody>
      </p:sp>
      <p:sp>
        <p:nvSpPr>
          <p:cNvPr id="3" name="Подзаголовок 2"/>
          <p:cNvSpPr>
            <a:spLocks noGrp="1"/>
          </p:cNvSpPr>
          <p:nvPr>
            <p:ph type="subTitle" idx="1"/>
          </p:nvPr>
        </p:nvSpPr>
        <p:spPr>
          <a:xfrm>
            <a:off x="113211" y="1419499"/>
            <a:ext cx="10920549" cy="5320936"/>
          </a:xfrm>
        </p:spPr>
        <p:txBody>
          <a:bodyPr>
            <a:noAutofit/>
          </a:bodyPr>
          <a:lstStyle/>
          <a:p>
            <a:pPr algn="ctr"/>
            <a:r>
              <a:rPr lang="ru-RU" sz="3200" dirty="0">
                <a:solidFill>
                  <a:schemeClr val="tx1"/>
                </a:solidFill>
                <a:latin typeface="Times New Roman" panose="02020603050405020304" pitchFamily="18" charset="0"/>
                <a:cs typeface="Times New Roman" panose="02020603050405020304" pitchFamily="18" charset="0"/>
              </a:rPr>
              <a:t>Еще не так давно считалось, что мозжечок, часть головного мозга, отвечает в основном за функции вестибулярного аппарата и помогает поддерживать баланс тела. Благодаря ему мы не падаем в процессе ходьбы и можем показывать сценки, как «идет бычок, шатается». Однако современная нейропсихология утверждает: мозжечок связан со всеми структурами нашей нервной системы. Он участвует в интеллектуальном, речевом и эмоциональном развитии ребенка.</a:t>
            </a:r>
            <a:r>
              <a:rPr lang="ru-RU" sz="3200" dirty="0" smtClean="0">
                <a:solidFill>
                  <a:schemeClr val="tx1"/>
                </a:solidFill>
                <a:latin typeface="Times New Roman" panose="02020603050405020304" pitchFamily="18" charset="0"/>
                <a:cs typeface="Times New Roman" panose="02020603050405020304" pitchFamily="18" charset="0"/>
              </a:rPr>
              <a:t/>
            </a:r>
            <a:br>
              <a:rPr lang="ru-RU" sz="3200" dirty="0" smtClean="0">
                <a:solidFill>
                  <a:schemeClr val="tx1"/>
                </a:solidFill>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9590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03269" y="130629"/>
            <a:ext cx="5277394" cy="1062905"/>
          </a:xfrm>
        </p:spPr>
        <p:txBody>
          <a:bodyPr>
            <a:noAutofit/>
          </a:bodyPr>
          <a:lstStyle/>
          <a:p>
            <a:pPr algn="ctr"/>
            <a:r>
              <a:rPr lang="ru-RU" sz="6000" b="1" dirty="0" smtClean="0">
                <a:solidFill>
                  <a:srgbClr val="003300"/>
                </a:solidFill>
              </a:rPr>
              <a:t>Применение</a:t>
            </a:r>
            <a:r>
              <a:rPr lang="ru-RU" sz="4400" dirty="0" smtClean="0"/>
              <a:t/>
            </a:r>
            <a:br>
              <a:rPr lang="ru-RU" sz="4400" dirty="0" smtClean="0"/>
            </a:br>
            <a:endParaRPr lang="ru-RU" sz="44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6822" y="4280835"/>
            <a:ext cx="3331716" cy="2498787"/>
          </a:xfrm>
          <a:prstGeom prst="rect">
            <a:avLst/>
          </a:prstGeom>
        </p:spPr>
      </p:pic>
      <p:sp>
        <p:nvSpPr>
          <p:cNvPr id="3" name="Объект 2"/>
          <p:cNvSpPr>
            <a:spLocks noGrp="1"/>
          </p:cNvSpPr>
          <p:nvPr>
            <p:ph idx="1"/>
          </p:nvPr>
        </p:nvSpPr>
        <p:spPr>
          <a:xfrm>
            <a:off x="311573" y="1140824"/>
            <a:ext cx="10974736" cy="5717176"/>
          </a:xfrm>
        </p:spPr>
        <p:txBody>
          <a:bodyPr>
            <a:normAutofit/>
          </a:bodyPr>
          <a:lstStyle/>
          <a:p>
            <a:pPr marL="0" indent="0">
              <a:buNone/>
            </a:pPr>
            <a:r>
              <a:rPr lang="ru-RU" sz="2400" dirty="0" smtClean="0">
                <a:solidFill>
                  <a:schemeClr val="tx1"/>
                </a:solidFill>
                <a:latin typeface="Times New Roman" panose="02020603050405020304" pitchFamily="18" charset="0"/>
                <a:cs typeface="Times New Roman" panose="02020603050405020304" pitchFamily="18" charset="0"/>
              </a:rPr>
              <a:t>Комплекс </a:t>
            </a:r>
            <a:r>
              <a:rPr lang="ru-RU" sz="2400" dirty="0">
                <a:solidFill>
                  <a:schemeClr val="tx1"/>
                </a:solidFill>
                <a:latin typeface="Times New Roman" panose="02020603050405020304" pitchFamily="18" charset="0"/>
                <a:cs typeface="Times New Roman" panose="02020603050405020304" pitchFamily="18" charset="0"/>
              </a:rPr>
              <a:t>упражнений подходит для достижения положительной динамики в работе с детьми при:</a:t>
            </a:r>
          </a:p>
          <a:p>
            <a:r>
              <a:rPr lang="ru-RU" sz="2400" dirty="0">
                <a:solidFill>
                  <a:schemeClr val="tx1"/>
                </a:solidFill>
                <a:latin typeface="Times New Roman" panose="02020603050405020304" pitchFamily="18" charset="0"/>
                <a:cs typeface="Times New Roman" panose="02020603050405020304" pitchFamily="18" charset="0"/>
              </a:rPr>
              <a:t>Нарушении внимания</a:t>
            </a:r>
          </a:p>
          <a:p>
            <a:r>
              <a:rPr lang="ru-RU" sz="2400" dirty="0" err="1">
                <a:solidFill>
                  <a:schemeClr val="tx1"/>
                </a:solidFill>
                <a:latin typeface="Times New Roman" panose="02020603050405020304" pitchFamily="18" charset="0"/>
                <a:cs typeface="Times New Roman" panose="02020603050405020304" pitchFamily="18" charset="0"/>
              </a:rPr>
              <a:t>Гиперактивности</a:t>
            </a:r>
            <a:endParaRPr lang="ru-RU" sz="2400" dirty="0">
              <a:solidFill>
                <a:schemeClr val="tx1"/>
              </a:solidFill>
              <a:latin typeface="Times New Roman" panose="02020603050405020304" pitchFamily="18" charset="0"/>
              <a:cs typeface="Times New Roman" panose="02020603050405020304" pitchFamily="18" charset="0"/>
            </a:endParaRPr>
          </a:p>
          <a:p>
            <a:r>
              <a:rPr lang="ru-RU" sz="2400" dirty="0">
                <a:solidFill>
                  <a:schemeClr val="tx1"/>
                </a:solidFill>
                <a:latin typeface="Times New Roman" panose="02020603050405020304" pitchFamily="18" charset="0"/>
                <a:cs typeface="Times New Roman" panose="02020603050405020304" pitchFamily="18" charset="0"/>
              </a:rPr>
              <a:t>Нарушении координации движений, моторной неловкости</a:t>
            </a:r>
          </a:p>
          <a:p>
            <a:r>
              <a:rPr lang="ru-RU" sz="2400" dirty="0">
                <a:solidFill>
                  <a:schemeClr val="tx1"/>
                </a:solidFill>
                <a:latin typeface="Times New Roman" panose="02020603050405020304" pitchFamily="18" charset="0"/>
                <a:cs typeface="Times New Roman" panose="02020603050405020304" pitchFamily="18" charset="0"/>
              </a:rPr>
              <a:t>Нарушении устной и письменной речи</a:t>
            </a:r>
          </a:p>
          <a:p>
            <a:r>
              <a:rPr lang="ru-RU" sz="2400" dirty="0">
                <a:solidFill>
                  <a:schemeClr val="tx1"/>
                </a:solidFill>
                <a:latin typeface="Times New Roman" panose="02020603050405020304" pitchFamily="18" charset="0"/>
                <a:cs typeface="Times New Roman" panose="02020603050405020304" pitchFamily="18" charset="0"/>
              </a:rPr>
              <a:t>Проблемах с овладением школьных навыков</a:t>
            </a:r>
          </a:p>
          <a:p>
            <a:r>
              <a:rPr lang="ru-RU" sz="2400" dirty="0" err="1">
                <a:solidFill>
                  <a:schemeClr val="tx1"/>
                </a:solidFill>
                <a:latin typeface="Times New Roman" panose="02020603050405020304" pitchFamily="18" charset="0"/>
                <a:cs typeface="Times New Roman" panose="02020603050405020304" pitchFamily="18" charset="0"/>
              </a:rPr>
              <a:t>Дисграфии</a:t>
            </a:r>
            <a:r>
              <a:rPr lang="ru-RU" sz="2400" dirty="0">
                <a:solidFill>
                  <a:schemeClr val="tx1"/>
                </a:solidFill>
                <a:latin typeface="Times New Roman" panose="02020603050405020304" pitchFamily="18" charset="0"/>
                <a:cs typeface="Times New Roman" panose="02020603050405020304" pitchFamily="18" charset="0"/>
              </a:rPr>
              <a:t>, </a:t>
            </a:r>
            <a:r>
              <a:rPr lang="ru-RU" sz="2400" dirty="0" err="1">
                <a:solidFill>
                  <a:schemeClr val="tx1"/>
                </a:solidFill>
                <a:latin typeface="Times New Roman" panose="02020603050405020304" pitchFamily="18" charset="0"/>
                <a:cs typeface="Times New Roman" panose="02020603050405020304" pitchFamily="18" charset="0"/>
              </a:rPr>
              <a:t>дислексии</a:t>
            </a:r>
            <a:endParaRPr lang="ru-RU" sz="2400" dirty="0">
              <a:solidFill>
                <a:schemeClr val="tx1"/>
              </a:solidFill>
              <a:latin typeface="Times New Roman" panose="02020603050405020304" pitchFamily="18" charset="0"/>
              <a:cs typeface="Times New Roman" panose="02020603050405020304" pitchFamily="18" charset="0"/>
            </a:endParaRPr>
          </a:p>
          <a:p>
            <a:r>
              <a:rPr lang="ru-RU" sz="2400" dirty="0">
                <a:solidFill>
                  <a:schemeClr val="tx1"/>
                </a:solidFill>
                <a:latin typeface="Times New Roman" panose="02020603050405020304" pitchFamily="18" charset="0"/>
                <a:cs typeface="Times New Roman" panose="02020603050405020304" pitchFamily="18" charset="0"/>
              </a:rPr>
              <a:t>Нарушениями </a:t>
            </a:r>
            <a:r>
              <a:rPr lang="ru-RU" sz="2400" dirty="0" err="1">
                <a:solidFill>
                  <a:schemeClr val="tx1"/>
                </a:solidFill>
                <a:latin typeface="Times New Roman" panose="02020603050405020304" pitchFamily="18" charset="0"/>
                <a:cs typeface="Times New Roman" panose="02020603050405020304" pitchFamily="18" charset="0"/>
              </a:rPr>
              <a:t>аутического</a:t>
            </a:r>
            <a:r>
              <a:rPr lang="ru-RU" sz="2400" dirty="0">
                <a:solidFill>
                  <a:schemeClr val="tx1"/>
                </a:solidFill>
                <a:latin typeface="Times New Roman" panose="02020603050405020304" pitchFamily="18" charset="0"/>
                <a:cs typeface="Times New Roman" panose="02020603050405020304" pitchFamily="18" charset="0"/>
              </a:rPr>
              <a:t> спектра</a:t>
            </a:r>
          </a:p>
          <a:p>
            <a:r>
              <a:rPr lang="ru-RU" sz="2400" dirty="0">
                <a:solidFill>
                  <a:schemeClr val="tx1"/>
                </a:solidFill>
                <a:latin typeface="Times New Roman" panose="02020603050405020304" pitchFamily="18" charset="0"/>
                <a:cs typeface="Times New Roman" panose="02020603050405020304" pitchFamily="18" charset="0"/>
              </a:rPr>
              <a:t>ЗПР, ЗРР, ММД, СДВГ</a:t>
            </a:r>
          </a:p>
          <a:p>
            <a:endParaRPr lang="ru-RU" dirty="0"/>
          </a:p>
        </p:txBody>
      </p:sp>
    </p:spTree>
    <p:extLst>
      <p:ext uri="{BB962C8B-B14F-4D97-AF65-F5344CB8AC3E}">
        <p14:creationId xmlns:p14="http://schemas.microsoft.com/office/powerpoint/2010/main" val="2298089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33006" y="200297"/>
            <a:ext cx="6296297" cy="877731"/>
          </a:xfrm>
        </p:spPr>
        <p:txBody>
          <a:bodyPr>
            <a:normAutofit/>
          </a:bodyPr>
          <a:lstStyle/>
          <a:p>
            <a:r>
              <a:rPr lang="ru-RU" sz="4000" b="1" dirty="0" smtClean="0">
                <a:solidFill>
                  <a:srgbClr val="003300"/>
                </a:solidFill>
              </a:rPr>
              <a:t>Что входит в комплект </a:t>
            </a:r>
            <a:endParaRPr lang="ru-RU" sz="4000" b="1" dirty="0">
              <a:solidFill>
                <a:srgbClr val="003300"/>
              </a:solidFill>
            </a:endParaRPr>
          </a:p>
        </p:txBody>
      </p:sp>
      <p:sp>
        <p:nvSpPr>
          <p:cNvPr id="3" name="Объект 2"/>
          <p:cNvSpPr>
            <a:spLocks noGrp="1"/>
          </p:cNvSpPr>
          <p:nvPr>
            <p:ph idx="1"/>
          </p:nvPr>
        </p:nvSpPr>
        <p:spPr>
          <a:xfrm>
            <a:off x="340449" y="1078029"/>
            <a:ext cx="10179963" cy="5428649"/>
          </a:xfrm>
        </p:spPr>
        <p:txBody>
          <a:bodyPr>
            <a:normAutofit/>
          </a:bodyPr>
          <a:lstStyle/>
          <a:p>
            <a:r>
              <a:rPr lang="ru-RU" dirty="0">
                <a:solidFill>
                  <a:schemeClr val="tx1"/>
                </a:solidFill>
                <a:latin typeface="Times New Roman" panose="02020603050405020304" pitchFamily="18" charset="0"/>
                <a:cs typeface="Times New Roman" panose="02020603050405020304" pitchFamily="18" charset="0"/>
              </a:rPr>
              <a:t>Балансировочная доска для мозжечковой стимуляции. На ней ребенок начинает учиться держать равновесие. Уже потом выполняются другие упражнения, стоя на доске. Уровень сложности можно регулировать, изменяя угол роликов, положения ног на разметке</a:t>
            </a:r>
            <a:r>
              <a:rPr lang="ru-RU" dirty="0" smtClean="0">
                <a:solidFill>
                  <a:schemeClr val="tx1"/>
                </a:solidFill>
                <a:latin typeface="Times New Roman" panose="02020603050405020304" pitchFamily="18" charset="0"/>
                <a:cs typeface="Times New Roman" panose="02020603050405020304" pitchFamily="18" charset="0"/>
              </a:rPr>
              <a:t>.</a:t>
            </a:r>
          </a:p>
          <a:p>
            <a:r>
              <a:rPr lang="ru-RU" dirty="0" smtClean="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Разновесные мешочки. Три тканевых мешочка имеют разный цвет, вес и размер. Внутри хорошо промытая и прожаренная крупа. Педагог дает задание на каждый из мешочков, при этом координируются движения</a:t>
            </a:r>
            <a:r>
              <a:rPr lang="ru-RU" dirty="0" smtClean="0">
                <a:solidFill>
                  <a:schemeClr val="tx1"/>
                </a:solidFill>
                <a:latin typeface="Times New Roman" panose="02020603050405020304" pitchFamily="18" charset="0"/>
                <a:cs typeface="Times New Roman" panose="02020603050405020304" pitchFamily="18" charset="0"/>
              </a:rPr>
              <a:t>.</a:t>
            </a:r>
          </a:p>
          <a:p>
            <a:r>
              <a:rPr lang="ru-RU" dirty="0" smtClean="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Мяч-маятник: закреплен на резинке или шнурке</a:t>
            </a:r>
            <a:r>
              <a:rPr lang="ru-RU" dirty="0" smtClean="0">
                <a:solidFill>
                  <a:schemeClr val="tx1"/>
                </a:solidFill>
                <a:latin typeface="Times New Roman" panose="02020603050405020304" pitchFamily="18" charset="0"/>
                <a:cs typeface="Times New Roman" panose="02020603050405020304" pitchFamily="18" charset="0"/>
              </a:rPr>
              <a:t>.</a:t>
            </a:r>
          </a:p>
          <a:p>
            <a:r>
              <a:rPr lang="ru-RU" dirty="0" smtClean="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Планка, на которую нанесены цветные сектора или разметка с цифрами</a:t>
            </a:r>
            <a:r>
              <a:rPr lang="ru-RU" dirty="0" smtClean="0">
                <a:solidFill>
                  <a:schemeClr val="tx1"/>
                </a:solidFill>
                <a:latin typeface="Times New Roman" panose="02020603050405020304" pitchFamily="18" charset="0"/>
                <a:cs typeface="Times New Roman" panose="02020603050405020304" pitchFamily="18" charset="0"/>
              </a:rPr>
              <a:t>.</a:t>
            </a:r>
          </a:p>
          <a:p>
            <a:r>
              <a:rPr lang="ru-RU" dirty="0" smtClean="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Доска с цифрами, она служит для того, чтобы ребенок мог попадать в цель, отвечая на математические вопросы. Позволяет тренировать меткость и глазомер</a:t>
            </a:r>
            <a:r>
              <a:rPr lang="ru-RU" dirty="0" smtClean="0">
                <a:solidFill>
                  <a:schemeClr val="tx1"/>
                </a:solidFill>
                <a:latin typeface="Times New Roman" panose="02020603050405020304" pitchFamily="18" charset="0"/>
                <a:cs typeface="Times New Roman" panose="02020603050405020304" pitchFamily="18" charset="0"/>
              </a:rPr>
              <a:t>.</a:t>
            </a:r>
          </a:p>
          <a:p>
            <a:r>
              <a:rPr lang="ru-RU" dirty="0" smtClean="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Целевой щит. Таблица, где в ячейках изображены геометрические фигуры (ромб, звезда, треугольник, квадрат, круг). </a:t>
            </a:r>
            <a:endParaRPr lang="ru-RU" dirty="0" smtClean="0">
              <a:solidFill>
                <a:schemeClr val="tx1"/>
              </a:solidFill>
              <a:latin typeface="Times New Roman" panose="02020603050405020304" pitchFamily="18" charset="0"/>
              <a:cs typeface="Times New Roman" panose="02020603050405020304" pitchFamily="18" charset="0"/>
            </a:endParaRPr>
          </a:p>
          <a:p>
            <a:r>
              <a:rPr lang="ru-RU" dirty="0" smtClean="0">
                <a:solidFill>
                  <a:schemeClr val="tx1"/>
                </a:solidFill>
                <a:latin typeface="Times New Roman" panose="02020603050405020304" pitchFamily="18" charset="0"/>
                <a:cs typeface="Times New Roman" panose="02020603050405020304" pitchFamily="18" charset="0"/>
              </a:rPr>
              <a:t>Предметы </a:t>
            </a:r>
            <a:r>
              <a:rPr lang="ru-RU" dirty="0">
                <a:solidFill>
                  <a:schemeClr val="tx1"/>
                </a:solidFill>
                <a:latin typeface="Times New Roman" panose="02020603050405020304" pitchFamily="18" charset="0"/>
                <a:cs typeface="Times New Roman" panose="02020603050405020304" pitchFamily="18" charset="0"/>
              </a:rPr>
              <a:t>на меткость. Мяч на резинке, ракетка для отбивания, мишень со стрелами. </a:t>
            </a:r>
            <a:endParaRPr lang="ru-RU" dirty="0" smtClean="0">
              <a:solidFill>
                <a:schemeClr val="tx1"/>
              </a:solidFill>
              <a:latin typeface="Times New Roman" panose="02020603050405020304" pitchFamily="18" charset="0"/>
              <a:cs typeface="Times New Roman" panose="02020603050405020304" pitchFamily="18" charset="0"/>
            </a:endParaRPr>
          </a:p>
          <a:p>
            <a:r>
              <a:rPr lang="ru-RU" dirty="0" smtClean="0">
                <a:solidFill>
                  <a:schemeClr val="tx1"/>
                </a:solidFill>
                <a:latin typeface="Times New Roman" panose="02020603050405020304" pitchFamily="18" charset="0"/>
                <a:cs typeface="Times New Roman" panose="02020603050405020304" pitchFamily="18" charset="0"/>
              </a:rPr>
              <a:t>Банки</a:t>
            </a:r>
            <a:r>
              <a:rPr lang="ru-RU" dirty="0">
                <a:solidFill>
                  <a:schemeClr val="tx1"/>
                </a:solidFill>
                <a:latin typeface="Times New Roman" panose="02020603050405020304" pitchFamily="18" charset="0"/>
                <a:cs typeface="Times New Roman" panose="02020603050405020304" pitchFamily="18" charset="0"/>
              </a:rPr>
              <a:t>, боулинг, стаканчики, подушки – что-то для сбивания. </a:t>
            </a:r>
            <a:endParaRPr lang="ru-RU" dirty="0" smtClean="0">
              <a:solidFill>
                <a:schemeClr val="tx1"/>
              </a:solidFill>
              <a:latin typeface="Times New Roman" panose="02020603050405020304" pitchFamily="18" charset="0"/>
              <a:cs typeface="Times New Roman" panose="02020603050405020304" pitchFamily="18" charset="0"/>
            </a:endParaRPr>
          </a:p>
          <a:p>
            <a:r>
              <a:rPr lang="ru-RU" dirty="0" smtClean="0">
                <a:solidFill>
                  <a:schemeClr val="tx1"/>
                </a:solidFill>
                <a:latin typeface="Times New Roman" panose="02020603050405020304" pitchFamily="18" charset="0"/>
                <a:cs typeface="Times New Roman" panose="02020603050405020304" pitchFamily="18" charset="0"/>
              </a:rPr>
              <a:t>Набор </a:t>
            </a:r>
            <a:r>
              <a:rPr lang="ru-RU" dirty="0">
                <a:solidFill>
                  <a:schemeClr val="tx1"/>
                </a:solidFill>
                <a:latin typeface="Times New Roman" panose="02020603050405020304" pitchFamily="18" charset="0"/>
                <a:cs typeface="Times New Roman" panose="02020603050405020304" pitchFamily="18" charset="0"/>
              </a:rPr>
              <a:t>мячей. </a:t>
            </a:r>
          </a:p>
        </p:txBody>
      </p:sp>
    </p:spTree>
    <p:extLst>
      <p:ext uri="{BB962C8B-B14F-4D97-AF65-F5344CB8AC3E}">
        <p14:creationId xmlns:p14="http://schemas.microsoft.com/office/powerpoint/2010/main" val="11275113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4447" y="966651"/>
            <a:ext cx="8199563" cy="5466375"/>
          </a:xfrm>
        </p:spPr>
      </p:pic>
    </p:spTree>
    <p:extLst>
      <p:ext uri="{BB962C8B-B14F-4D97-AF65-F5344CB8AC3E}">
        <p14:creationId xmlns:p14="http://schemas.microsoft.com/office/powerpoint/2010/main" val="2054549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30630" y="191871"/>
            <a:ext cx="5405846" cy="436064"/>
          </a:xfrm>
        </p:spPr>
        <p:txBody>
          <a:bodyPr>
            <a:normAutofit fontScale="90000"/>
          </a:bodyPr>
          <a:lstStyle/>
          <a:p>
            <a:r>
              <a:rPr lang="ru-RU" dirty="0" smtClean="0"/>
              <a:t>Перечень упражнений </a:t>
            </a:r>
            <a:endParaRPr lang="ru-RU" dirty="0"/>
          </a:p>
        </p:txBody>
      </p:sp>
      <p:sp>
        <p:nvSpPr>
          <p:cNvPr id="3" name="Объект 2"/>
          <p:cNvSpPr>
            <a:spLocks noGrp="1"/>
          </p:cNvSpPr>
          <p:nvPr>
            <p:ph idx="1"/>
          </p:nvPr>
        </p:nvSpPr>
        <p:spPr>
          <a:xfrm>
            <a:off x="275753" y="984069"/>
            <a:ext cx="10515600" cy="5669280"/>
          </a:xfrm>
        </p:spPr>
        <p:txBody>
          <a:bodyPr>
            <a:noAutofit/>
          </a:bodyPr>
          <a:lstStyle/>
          <a:p>
            <a:r>
              <a:rPr lang="ru-RU" sz="2800" dirty="0" smtClean="0">
                <a:solidFill>
                  <a:schemeClr val="tx1"/>
                </a:solidFill>
                <a:latin typeface="Times New Roman" panose="02020603050405020304" pitchFamily="18" charset="0"/>
                <a:cs typeface="Times New Roman" panose="02020603050405020304" pitchFamily="18" charset="0"/>
              </a:rPr>
              <a:t>Можно </a:t>
            </a:r>
            <a:r>
              <a:rPr lang="ru-RU" sz="2800" dirty="0">
                <a:solidFill>
                  <a:schemeClr val="tx1"/>
                </a:solidFill>
                <a:latin typeface="Times New Roman" panose="02020603050405020304" pitchFamily="18" charset="0"/>
                <a:cs typeface="Times New Roman" panose="02020603050405020304" pitchFamily="18" charset="0"/>
              </a:rPr>
              <a:t>выполнять упражнения для мозжечковой стимуляции в домашних условиях</a:t>
            </a:r>
            <a:r>
              <a:rPr lang="ru-RU" sz="28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ru-RU" sz="2800" dirty="0" smtClean="0">
                <a:solidFill>
                  <a:schemeClr val="tx1"/>
                </a:solidFill>
                <a:latin typeface="Times New Roman" panose="02020603050405020304" pitchFamily="18" charset="0"/>
                <a:cs typeface="Times New Roman" panose="02020603050405020304" pitchFamily="18" charset="0"/>
              </a:rPr>
              <a:t> </a:t>
            </a:r>
            <a:r>
              <a:rPr lang="ru-RU" sz="2800" dirty="0">
                <a:solidFill>
                  <a:schemeClr val="tx1"/>
                </a:solidFill>
                <a:latin typeface="Times New Roman" panose="02020603050405020304" pitchFamily="18" charset="0"/>
                <a:cs typeface="Times New Roman" panose="02020603050405020304" pitchFamily="18" charset="0"/>
              </a:rPr>
              <a:t>Вот самые простейшие: </a:t>
            </a:r>
            <a:endParaRPr lang="ru-RU" sz="2800" dirty="0" smtClean="0">
              <a:solidFill>
                <a:schemeClr val="tx1"/>
              </a:solidFill>
              <a:latin typeface="Times New Roman" panose="02020603050405020304" pitchFamily="18" charset="0"/>
              <a:cs typeface="Times New Roman" panose="02020603050405020304" pitchFamily="18" charset="0"/>
            </a:endParaRPr>
          </a:p>
          <a:p>
            <a:r>
              <a:rPr lang="ru-RU" sz="2800" dirty="0" smtClean="0">
                <a:solidFill>
                  <a:schemeClr val="tx1"/>
                </a:solidFill>
                <a:latin typeface="Times New Roman" panose="02020603050405020304" pitchFamily="18" charset="0"/>
                <a:cs typeface="Times New Roman" panose="02020603050405020304" pitchFamily="18" charset="0"/>
              </a:rPr>
              <a:t>Упражнения </a:t>
            </a:r>
            <a:r>
              <a:rPr lang="ru-RU" sz="2800" dirty="0">
                <a:solidFill>
                  <a:schemeClr val="tx1"/>
                </a:solidFill>
                <a:latin typeface="Times New Roman" panose="02020603050405020304" pitchFamily="18" charset="0"/>
                <a:cs typeface="Times New Roman" panose="02020603050405020304" pitchFamily="18" charset="0"/>
              </a:rPr>
              <a:t>с мешочками. Мешочки, разные по весу, кидаются ребенку. Он принимает их от ведущего одной или двумя руками</a:t>
            </a:r>
            <a:r>
              <a:rPr lang="ru-RU" sz="2800" dirty="0" smtClean="0">
                <a:solidFill>
                  <a:schemeClr val="tx1"/>
                </a:solidFill>
                <a:latin typeface="Times New Roman" panose="02020603050405020304" pitchFamily="18" charset="0"/>
                <a:cs typeface="Times New Roman" panose="02020603050405020304" pitchFamily="18" charset="0"/>
              </a:rPr>
              <a:t>.</a:t>
            </a:r>
          </a:p>
          <a:p>
            <a:r>
              <a:rPr lang="ru-RU" sz="2800" dirty="0" smtClean="0">
                <a:solidFill>
                  <a:schemeClr val="tx1"/>
                </a:solidFill>
                <a:latin typeface="Times New Roman" panose="02020603050405020304" pitchFamily="18" charset="0"/>
                <a:cs typeface="Times New Roman" panose="02020603050405020304" pitchFamily="18" charset="0"/>
              </a:rPr>
              <a:t> </a:t>
            </a:r>
            <a:r>
              <a:rPr lang="ru-RU" sz="2800" dirty="0">
                <a:solidFill>
                  <a:schemeClr val="tx1"/>
                </a:solidFill>
                <a:latin typeface="Times New Roman" panose="02020603050405020304" pitchFamily="18" charset="0"/>
                <a:cs typeface="Times New Roman" panose="02020603050405020304" pitchFamily="18" charset="0"/>
              </a:rPr>
              <a:t>Подкидывание мешочков вверх сначала одной рукой, затем двумя, поочередно. </a:t>
            </a:r>
            <a:endParaRPr lang="ru-RU" sz="2800" dirty="0" smtClean="0">
              <a:solidFill>
                <a:schemeClr val="tx1"/>
              </a:solidFill>
              <a:latin typeface="Times New Roman" panose="02020603050405020304" pitchFamily="18" charset="0"/>
              <a:cs typeface="Times New Roman" panose="02020603050405020304" pitchFamily="18" charset="0"/>
            </a:endParaRPr>
          </a:p>
          <a:p>
            <a:r>
              <a:rPr lang="ru-RU" sz="2800" dirty="0" smtClean="0">
                <a:solidFill>
                  <a:schemeClr val="tx1"/>
                </a:solidFill>
                <a:latin typeface="Times New Roman" panose="02020603050405020304" pitchFamily="18" charset="0"/>
                <a:cs typeface="Times New Roman" panose="02020603050405020304" pitchFamily="18" charset="0"/>
              </a:rPr>
              <a:t>Мяч</a:t>
            </a:r>
            <a:r>
              <a:rPr lang="ru-RU" sz="2800" dirty="0">
                <a:solidFill>
                  <a:schemeClr val="tx1"/>
                </a:solidFill>
                <a:latin typeface="Times New Roman" panose="02020603050405020304" pitchFamily="18" charset="0"/>
                <a:cs typeface="Times New Roman" panose="02020603050405020304" pitchFamily="18" charset="0"/>
              </a:rPr>
              <a:t>. Подвешенный мяч отбивается правой, потом левой, далее двумя руками. </a:t>
            </a:r>
            <a:endParaRPr lang="ru-RU" sz="2800" dirty="0" smtClean="0">
              <a:solidFill>
                <a:schemeClr val="tx1"/>
              </a:solidFill>
              <a:latin typeface="Times New Roman" panose="02020603050405020304" pitchFamily="18" charset="0"/>
              <a:cs typeface="Times New Roman" panose="02020603050405020304" pitchFamily="18" charset="0"/>
            </a:endParaRPr>
          </a:p>
          <a:p>
            <a:r>
              <a:rPr lang="ru-RU" sz="2800" dirty="0" smtClean="0">
                <a:solidFill>
                  <a:schemeClr val="tx1"/>
                </a:solidFill>
                <a:latin typeface="Times New Roman" panose="02020603050405020304" pitchFamily="18" charset="0"/>
                <a:cs typeface="Times New Roman" panose="02020603050405020304" pitchFamily="18" charset="0"/>
              </a:rPr>
              <a:t>Мишень</a:t>
            </a:r>
            <a:r>
              <a:rPr lang="ru-RU" sz="2800" dirty="0">
                <a:solidFill>
                  <a:schemeClr val="tx1"/>
                </a:solidFill>
                <a:latin typeface="Times New Roman" panose="02020603050405020304" pitchFamily="18" charset="0"/>
                <a:cs typeface="Times New Roman" panose="02020603050405020304" pitchFamily="18" charset="0"/>
              </a:rPr>
              <a:t>. Упражнение на меткость – мишень для мешочков на полу или на стене. Стараться попасть в цель. </a:t>
            </a:r>
            <a:endParaRPr lang="ru-RU" sz="28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4614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45949" y="428041"/>
            <a:ext cx="10199213" cy="6025010"/>
          </a:xfrm>
        </p:spPr>
        <p:txBody>
          <a:bodyPr>
            <a:normAutofit lnSpcReduction="10000"/>
          </a:bodyPr>
          <a:lstStyle/>
          <a:p>
            <a:r>
              <a:rPr lang="ru-RU" sz="2800" dirty="0">
                <a:solidFill>
                  <a:schemeClr val="tx1"/>
                </a:solidFill>
                <a:latin typeface="Times New Roman" panose="02020603050405020304" pitchFamily="18" charset="0"/>
                <a:cs typeface="Times New Roman" panose="02020603050405020304" pitchFamily="18" charset="0"/>
              </a:rPr>
              <a:t>Отбивание </a:t>
            </a:r>
            <a:r>
              <a:rPr lang="ru-RU" sz="2800" dirty="0" smtClean="0">
                <a:solidFill>
                  <a:schemeClr val="tx1"/>
                </a:solidFill>
                <a:latin typeface="Times New Roman" panose="02020603050405020304" pitchFamily="18" charset="0"/>
                <a:cs typeface="Times New Roman" panose="02020603050405020304" pitchFamily="18" charset="0"/>
              </a:rPr>
              <a:t>мяча </a:t>
            </a:r>
            <a:r>
              <a:rPr lang="ru-RU" sz="2800" dirty="0">
                <a:solidFill>
                  <a:schemeClr val="tx1"/>
                </a:solidFill>
                <a:latin typeface="Times New Roman" panose="02020603050405020304" pitchFamily="18" charset="0"/>
                <a:cs typeface="Times New Roman" panose="02020603050405020304" pitchFamily="18" charset="0"/>
              </a:rPr>
              <a:t>на резинке от наклонной доски. Отбивание летящего мяча ракеткой или палкой. </a:t>
            </a:r>
          </a:p>
          <a:p>
            <a:r>
              <a:rPr lang="ru-RU" sz="2800" dirty="0">
                <a:solidFill>
                  <a:schemeClr val="tx1"/>
                </a:solidFill>
                <a:latin typeface="Times New Roman" panose="02020603050405020304" pitchFamily="18" charset="0"/>
                <a:cs typeface="Times New Roman" panose="02020603050405020304" pitchFamily="18" charset="0"/>
              </a:rPr>
              <a:t>Балансировочная доска. Залезать и слезать с доски с разных сторон: сзади, спереди, сбоку. Сесть, сложив ноги «по-турецки», попытаться удерживать баланс на доске. Сидя на доске, делать движения, имитирующие плавательные – двумя руками, поочередно правой, левой. </a:t>
            </a:r>
          </a:p>
          <a:p>
            <a:r>
              <a:rPr lang="ru-RU" sz="2800" dirty="0">
                <a:solidFill>
                  <a:schemeClr val="tx1"/>
                </a:solidFill>
                <a:latin typeface="Times New Roman" panose="02020603050405020304" pitchFamily="18" charset="0"/>
                <a:cs typeface="Times New Roman" panose="02020603050405020304" pitchFamily="18" charset="0"/>
              </a:rPr>
              <a:t>Ребенок сидит на корточках, делает круговые вращения головой, лучше под музыку. </a:t>
            </a:r>
          </a:p>
          <a:p>
            <a:r>
              <a:rPr lang="ru-RU" sz="2800" dirty="0">
                <a:solidFill>
                  <a:schemeClr val="tx1"/>
                </a:solidFill>
                <a:latin typeface="Times New Roman" panose="02020603050405020304" pitchFamily="18" charset="0"/>
                <a:cs typeface="Times New Roman" panose="02020603050405020304" pitchFamily="18" charset="0"/>
              </a:rPr>
              <a:t>Затем вращение руками. </a:t>
            </a:r>
          </a:p>
          <a:p>
            <a:r>
              <a:rPr lang="ru-RU" sz="2800" dirty="0">
                <a:solidFill>
                  <a:schemeClr val="tx1"/>
                </a:solidFill>
                <a:latin typeface="Times New Roman" panose="02020603050405020304" pitchFamily="18" charset="0"/>
                <a:cs typeface="Times New Roman" panose="02020603050405020304" pitchFamily="18" charset="0"/>
              </a:rPr>
              <a:t>Положение стоя или сидя. Руки сложить на груди, затем поднять их над головой, руки в стороны, нагнуться, достать до пола.</a:t>
            </a:r>
            <a:r>
              <a:rPr lang="ru-RU" sz="2800" dirty="0">
                <a:latin typeface="Times New Roman" panose="02020603050405020304" pitchFamily="18" charset="0"/>
                <a:cs typeface="Times New Roman" panose="02020603050405020304" pitchFamily="18" charset="0"/>
              </a:rPr>
              <a:t> </a:t>
            </a:r>
          </a:p>
          <a:p>
            <a:pPr marL="0" indent="0">
              <a:buNone/>
            </a:pPr>
            <a:endParaRPr lang="ru-RU" dirty="0"/>
          </a:p>
        </p:txBody>
      </p:sp>
    </p:spTree>
    <p:extLst>
      <p:ext uri="{BB962C8B-B14F-4D97-AF65-F5344CB8AC3E}">
        <p14:creationId xmlns:p14="http://schemas.microsoft.com/office/powerpoint/2010/main" val="1434774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2183" y="13062"/>
            <a:ext cx="10267406" cy="6844938"/>
          </a:xfrm>
        </p:spPr>
      </p:pic>
    </p:spTree>
    <p:extLst>
      <p:ext uri="{BB962C8B-B14F-4D97-AF65-F5344CB8AC3E}">
        <p14:creationId xmlns:p14="http://schemas.microsoft.com/office/powerpoint/2010/main" val="596863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5878" y="214964"/>
            <a:ext cx="10915048" cy="728312"/>
          </a:xfrm>
        </p:spPr>
        <p:txBody>
          <a:bodyPr>
            <a:normAutofit fontScale="90000"/>
          </a:bodyPr>
          <a:lstStyle/>
          <a:p>
            <a:r>
              <a:rPr lang="ru-RU" dirty="0" smtClean="0">
                <a:solidFill>
                  <a:srgbClr val="FF0000"/>
                </a:solidFill>
              </a:rPr>
              <a:t>Эффективность тренажера мозжечковой стимуляции</a:t>
            </a:r>
            <a:r>
              <a:rPr lang="ru-RU" dirty="0" smtClean="0"/>
              <a:t/>
            </a:r>
            <a:br>
              <a:rPr lang="ru-RU" dirty="0" smtClean="0"/>
            </a:br>
            <a:endParaRPr lang="ru-RU" dirty="0"/>
          </a:p>
        </p:txBody>
      </p:sp>
      <p:sp>
        <p:nvSpPr>
          <p:cNvPr id="3" name="Объект 2"/>
          <p:cNvSpPr>
            <a:spLocks noGrp="1"/>
          </p:cNvSpPr>
          <p:nvPr>
            <p:ph idx="1"/>
          </p:nvPr>
        </p:nvSpPr>
        <p:spPr>
          <a:xfrm>
            <a:off x="280915" y="1155032"/>
            <a:ext cx="10564974" cy="4908884"/>
          </a:xfrm>
        </p:spPr>
        <p:txBody>
          <a:bodyPr>
            <a:noAutofit/>
          </a:bodyPr>
          <a:lstStyle/>
          <a:p>
            <a:pPr marL="0" indent="0">
              <a:buNone/>
            </a:pPr>
            <a:r>
              <a:rPr lang="ru-RU" sz="2400" dirty="0" smtClean="0">
                <a:solidFill>
                  <a:schemeClr val="tx1"/>
                </a:solidFill>
                <a:latin typeface="Times New Roman" panose="02020603050405020304" pitchFamily="18" charset="0"/>
                <a:cs typeface="Times New Roman" panose="02020603050405020304" pitchFamily="18" charset="0"/>
              </a:rPr>
              <a:t>Комплекс </a:t>
            </a:r>
            <a:r>
              <a:rPr lang="ru-RU" sz="2400" dirty="0">
                <a:solidFill>
                  <a:schemeClr val="tx1"/>
                </a:solidFill>
                <a:latin typeface="Times New Roman" panose="02020603050405020304" pitchFamily="18" charset="0"/>
                <a:cs typeface="Times New Roman" panose="02020603050405020304" pitchFamily="18" charset="0"/>
              </a:rPr>
              <a:t>мозжечковой стимуляции имеет широкий спектр применения. Результатами занятий становятся:</a:t>
            </a:r>
          </a:p>
          <a:p>
            <a:r>
              <a:rPr lang="ru-RU" sz="2400" dirty="0">
                <a:solidFill>
                  <a:schemeClr val="tx1"/>
                </a:solidFill>
                <a:latin typeface="Times New Roman" panose="02020603050405020304" pitchFamily="18" charset="0"/>
                <a:cs typeface="Times New Roman" panose="02020603050405020304" pitchFamily="18" charset="0"/>
              </a:rPr>
              <a:t>Развитие межполушарного развития</a:t>
            </a:r>
          </a:p>
          <a:p>
            <a:r>
              <a:rPr lang="ru-RU" sz="2400" dirty="0">
                <a:solidFill>
                  <a:schemeClr val="tx1"/>
                </a:solidFill>
                <a:latin typeface="Times New Roman" panose="02020603050405020304" pitchFamily="18" charset="0"/>
                <a:cs typeface="Times New Roman" panose="02020603050405020304" pitchFamily="18" charset="0"/>
              </a:rPr>
              <a:t>Совершенствование координации</a:t>
            </a:r>
          </a:p>
          <a:p>
            <a:r>
              <a:rPr lang="ru-RU" sz="2400" dirty="0">
                <a:solidFill>
                  <a:schemeClr val="tx1"/>
                </a:solidFill>
                <a:latin typeface="Times New Roman" panose="02020603050405020304" pitchFamily="18" charset="0"/>
                <a:cs typeface="Times New Roman" panose="02020603050405020304" pitchFamily="18" charset="0"/>
              </a:rPr>
              <a:t>Развитие зрительно-пространственных представлений</a:t>
            </a:r>
          </a:p>
          <a:p>
            <a:r>
              <a:rPr lang="ru-RU" sz="2400" dirty="0">
                <a:solidFill>
                  <a:schemeClr val="tx1"/>
                </a:solidFill>
                <a:latin typeface="Times New Roman" panose="02020603050405020304" pitchFamily="18" charset="0"/>
                <a:cs typeface="Times New Roman" panose="02020603050405020304" pitchFamily="18" charset="0"/>
              </a:rPr>
              <a:t>Стабилизация работы вестибулярной системы</a:t>
            </a:r>
          </a:p>
          <a:p>
            <a:r>
              <a:rPr lang="ru-RU" sz="2400" dirty="0">
                <a:solidFill>
                  <a:schemeClr val="tx1"/>
                </a:solidFill>
                <a:latin typeface="Times New Roman" panose="02020603050405020304" pitchFamily="18" charset="0"/>
                <a:cs typeface="Times New Roman" panose="02020603050405020304" pitchFamily="18" charset="0"/>
              </a:rPr>
              <a:t>Развитие внимания, памяти и концентрации</a:t>
            </a:r>
          </a:p>
          <a:p>
            <a:r>
              <a:rPr lang="ru-RU" sz="2400" dirty="0">
                <a:solidFill>
                  <a:schemeClr val="tx1"/>
                </a:solidFill>
                <a:latin typeface="Times New Roman" panose="02020603050405020304" pitchFamily="18" charset="0"/>
                <a:cs typeface="Times New Roman" panose="02020603050405020304" pitchFamily="18" charset="0"/>
              </a:rPr>
              <a:t>Стимуляция </a:t>
            </a:r>
            <a:r>
              <a:rPr lang="ru-RU" sz="2400" dirty="0" err="1">
                <a:solidFill>
                  <a:schemeClr val="tx1"/>
                </a:solidFill>
                <a:latin typeface="Times New Roman" panose="02020603050405020304" pitchFamily="18" charset="0"/>
                <a:cs typeface="Times New Roman" panose="02020603050405020304" pitchFamily="18" charset="0"/>
              </a:rPr>
              <a:t>психоречевого</a:t>
            </a:r>
            <a:r>
              <a:rPr lang="ru-RU" sz="2400" dirty="0">
                <a:solidFill>
                  <a:schemeClr val="tx1"/>
                </a:solidFill>
                <a:latin typeface="Times New Roman" panose="02020603050405020304" pitchFamily="18" charset="0"/>
                <a:cs typeface="Times New Roman" panose="02020603050405020304" pitchFamily="18" charset="0"/>
              </a:rPr>
              <a:t> развития при ЗПР, ЗРР, РДА</a:t>
            </a:r>
          </a:p>
          <a:p>
            <a:r>
              <a:rPr lang="ru-RU" sz="2400" dirty="0">
                <a:solidFill>
                  <a:schemeClr val="tx1"/>
                </a:solidFill>
                <a:latin typeface="Times New Roman" panose="02020603050405020304" pitchFamily="18" charset="0"/>
                <a:cs typeface="Times New Roman" panose="02020603050405020304" pitchFamily="18" charset="0"/>
              </a:rPr>
              <a:t>Личностные изменения</a:t>
            </a:r>
          </a:p>
          <a:p>
            <a:pPr marL="0" indent="0">
              <a:buNone/>
            </a:pPr>
            <a:r>
              <a:rPr lang="ru-RU" sz="2400" dirty="0">
                <a:solidFill>
                  <a:schemeClr val="tx1"/>
                </a:solidFill>
                <a:latin typeface="Times New Roman" panose="02020603050405020304" pitchFamily="18" charset="0"/>
                <a:cs typeface="Times New Roman" panose="02020603050405020304" pitchFamily="18" charset="0"/>
              </a:rPr>
              <a:t>Начинать заниматься на тренажере можно с детьми от 3-4 лет. Рекомендуется проводить курсами по 10 занятий без перерыва. Периодичность занятий: 2-3 раза в </a:t>
            </a:r>
            <a:r>
              <a:rPr lang="ru-RU" sz="2400" dirty="0" smtClean="0">
                <a:solidFill>
                  <a:schemeClr val="tx1"/>
                </a:solidFill>
                <a:latin typeface="Times New Roman" panose="02020603050405020304" pitchFamily="18" charset="0"/>
                <a:cs typeface="Times New Roman" panose="02020603050405020304" pitchFamily="18" charset="0"/>
              </a:rPr>
              <a:t>неделю.</a:t>
            </a:r>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8426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a:extLst>
              <a:ext uri="{28A0092B-C50C-407E-A947-70E740481C1C}">
                <a14:useLocalDpi xmlns:a14="http://schemas.microsoft.com/office/drawing/2010/main" val="0"/>
              </a:ext>
            </a:extLst>
          </a:blip>
          <a:srcRect t="10298"/>
          <a:stretch/>
        </p:blipFill>
        <p:spPr>
          <a:xfrm>
            <a:off x="370300" y="226423"/>
            <a:ext cx="9151780" cy="6156959"/>
          </a:xfrm>
        </p:spPr>
      </p:pic>
    </p:spTree>
    <p:extLst>
      <p:ext uri="{BB962C8B-B14F-4D97-AF65-F5344CB8AC3E}">
        <p14:creationId xmlns:p14="http://schemas.microsoft.com/office/powerpoint/2010/main" val="1714834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259882"/>
            <a:ext cx="10217089" cy="6402175"/>
          </a:xfrm>
        </p:spPr>
        <p:txBody>
          <a:bodyPr>
            <a:normAutofit/>
          </a:bodyPr>
          <a:lstStyle/>
          <a:p>
            <a:pPr marL="0" indent="0">
              <a:buNone/>
            </a:pPr>
            <a:r>
              <a:rPr lang="ru-RU" sz="2800" dirty="0" smtClean="0">
                <a:latin typeface="Times New Roman" panose="02020603050405020304" pitchFamily="18" charset="0"/>
                <a:cs typeface="Times New Roman" panose="02020603050405020304" pitchFamily="18" charset="0"/>
              </a:rPr>
              <a:t>	</a:t>
            </a:r>
            <a:r>
              <a:rPr lang="ru-RU" sz="2800" dirty="0" smtClean="0">
                <a:solidFill>
                  <a:schemeClr val="tx1"/>
                </a:solidFill>
                <a:latin typeface="Times New Roman" panose="02020603050405020304" pitchFamily="18" charset="0"/>
                <a:cs typeface="Times New Roman" panose="02020603050405020304" pitchFamily="18" charset="0"/>
              </a:rPr>
              <a:t>Новые </a:t>
            </a:r>
            <a:r>
              <a:rPr lang="ru-RU" sz="2800" dirty="0">
                <a:solidFill>
                  <a:schemeClr val="tx1"/>
                </a:solidFill>
                <a:latin typeface="Times New Roman" panose="02020603050405020304" pitchFamily="18" charset="0"/>
                <a:cs typeface="Times New Roman" panose="02020603050405020304" pitchFamily="18" charset="0"/>
              </a:rPr>
              <a:t>части мозжечка, два небольших полушария, появились у человека в ходе эволюции, когда базовых эмоций и путей обработки знаний стало не хватать, а еще у человека разумного начала появляться речь. Они связаны с лобными долями, причем не только получая от них сигналы, но и отправляя их. </a:t>
            </a:r>
            <a:endParaRPr lang="ru-RU" sz="28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ru-RU" sz="2800" dirty="0">
                <a:solidFill>
                  <a:schemeClr val="tx1"/>
                </a:solidFill>
                <a:latin typeface="Times New Roman" panose="02020603050405020304" pitchFamily="18" charset="0"/>
                <a:cs typeface="Times New Roman" panose="02020603050405020304" pitchFamily="18" charset="0"/>
              </a:rPr>
              <a:t>	</a:t>
            </a:r>
            <a:r>
              <a:rPr lang="ru-RU" sz="2800" dirty="0" smtClean="0">
                <a:solidFill>
                  <a:schemeClr val="tx1"/>
                </a:solidFill>
                <a:latin typeface="Times New Roman" panose="02020603050405020304" pitchFamily="18" charset="0"/>
                <a:cs typeface="Times New Roman" panose="02020603050405020304" pitchFamily="18" charset="0"/>
              </a:rPr>
              <a:t>А </a:t>
            </a:r>
            <a:r>
              <a:rPr lang="ru-RU" sz="2800" dirty="0">
                <a:solidFill>
                  <a:schemeClr val="tx1"/>
                </a:solidFill>
                <a:latin typeface="Times New Roman" panose="02020603050405020304" pitchFamily="18" charset="0"/>
                <a:cs typeface="Times New Roman" panose="02020603050405020304" pitchFamily="18" charset="0"/>
              </a:rPr>
              <a:t>еще именно </a:t>
            </a:r>
            <a:r>
              <a:rPr lang="ru-RU" sz="2800" b="1" u="sng" dirty="0">
                <a:solidFill>
                  <a:srgbClr val="FF0000"/>
                </a:solidFill>
                <a:latin typeface="Times New Roman" panose="02020603050405020304" pitchFamily="18" charset="0"/>
                <a:cs typeface="Times New Roman" panose="02020603050405020304" pitchFamily="18" charset="0"/>
              </a:rPr>
              <a:t>в этих мини-полушариях находится более половины всех нервных клеток мозга</a:t>
            </a:r>
            <a:r>
              <a:rPr lang="ru-RU" sz="2800" dirty="0">
                <a:solidFill>
                  <a:schemeClr val="tx1"/>
                </a:solidFill>
                <a:latin typeface="Times New Roman" panose="02020603050405020304" pitchFamily="18" charset="0"/>
                <a:cs typeface="Times New Roman" panose="02020603050405020304" pitchFamily="18" charset="0"/>
              </a:rPr>
              <a:t>, если сравнивать с другими подструктурами, и именно </a:t>
            </a:r>
            <a:r>
              <a:rPr lang="ru-RU" sz="2800" b="1" dirty="0">
                <a:solidFill>
                  <a:srgbClr val="FF0000"/>
                </a:solidFill>
                <a:latin typeface="Times New Roman" panose="02020603050405020304" pitchFamily="18" charset="0"/>
                <a:cs typeface="Times New Roman" panose="02020603050405020304" pitchFamily="18" charset="0"/>
              </a:rPr>
              <a:t>мозжечок</a:t>
            </a:r>
            <a:r>
              <a:rPr lang="ru-RU" sz="2800" b="1" dirty="0">
                <a:solidFill>
                  <a:schemeClr val="tx1"/>
                </a:solidFill>
                <a:latin typeface="Times New Roman" panose="02020603050405020304" pitchFamily="18" charset="0"/>
                <a:cs typeface="Times New Roman" panose="02020603050405020304" pitchFamily="18" charset="0"/>
              </a:rPr>
              <a:t> </a:t>
            </a:r>
            <a:r>
              <a:rPr lang="ru-RU" sz="2800" dirty="0">
                <a:solidFill>
                  <a:schemeClr val="tx1"/>
                </a:solidFill>
                <a:latin typeface="Times New Roman" panose="02020603050405020304" pitchFamily="18" charset="0"/>
                <a:cs typeface="Times New Roman" panose="02020603050405020304" pitchFamily="18" charset="0"/>
              </a:rPr>
              <a:t>— </a:t>
            </a:r>
            <a:r>
              <a:rPr lang="ru-RU" sz="2800" b="1" dirty="0">
                <a:solidFill>
                  <a:srgbClr val="FF0000"/>
                </a:solidFill>
                <a:latin typeface="Times New Roman" panose="02020603050405020304" pitchFamily="18" charset="0"/>
                <a:cs typeface="Times New Roman" panose="02020603050405020304" pitchFamily="18" charset="0"/>
              </a:rPr>
              <a:t>самая быстрая часть мозга</a:t>
            </a:r>
            <a:r>
              <a:rPr lang="ru-RU" sz="2800" dirty="0">
                <a:solidFill>
                  <a:schemeClr val="tx1"/>
                </a:solidFill>
                <a:latin typeface="Times New Roman" panose="02020603050405020304" pitchFamily="18" charset="0"/>
                <a:cs typeface="Times New Roman" panose="02020603050405020304" pitchFamily="18" charset="0"/>
              </a:rPr>
              <a:t>, скорость реакций в нем удивительна. А стимулировать эти полушария можно через воздействие на «червячка», заданиями на различные сочетания физических и умственных упражнений</a:t>
            </a:r>
            <a:r>
              <a:rPr lang="ru-RU" sz="2000" dirty="0" smtClean="0">
                <a:solidFill>
                  <a:schemeClr val="tx1"/>
                </a:solidFill>
              </a:rPr>
              <a:t/>
            </a:r>
            <a:br>
              <a:rPr lang="ru-RU" sz="2000" dirty="0" smtClean="0">
                <a:solidFill>
                  <a:schemeClr val="tx1"/>
                </a:solidFill>
              </a:rPr>
            </a:br>
            <a:r>
              <a:rPr lang="ru-RU" sz="2000" dirty="0" smtClean="0">
                <a:solidFill>
                  <a:schemeClr val="tx1"/>
                </a:solidFill>
              </a:rPr>
              <a:t/>
            </a:r>
            <a:br>
              <a:rPr lang="ru-RU" sz="2000" dirty="0" smtClean="0">
                <a:solidFill>
                  <a:schemeClr val="tx1"/>
                </a:solidFill>
              </a:rPr>
            </a:br>
            <a:endParaRPr lang="ru-RU" sz="2000" dirty="0">
              <a:solidFill>
                <a:schemeClr val="tx1"/>
              </a:solidFill>
            </a:endParaRPr>
          </a:p>
        </p:txBody>
      </p:sp>
    </p:spTree>
    <p:extLst>
      <p:ext uri="{BB962C8B-B14F-4D97-AF65-F5344CB8AC3E}">
        <p14:creationId xmlns:p14="http://schemas.microsoft.com/office/powerpoint/2010/main" val="2414593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1662" y="1325078"/>
            <a:ext cx="7748337" cy="5363105"/>
          </a:xfrm>
        </p:spPr>
        <p:txBody>
          <a:bodyPr>
            <a:normAutofit/>
          </a:bodyPr>
          <a:lstStyle/>
          <a:p>
            <a:pPr marL="0" indent="0">
              <a:buNone/>
            </a:pPr>
            <a:r>
              <a:rPr lang="ru-RU" sz="2200" dirty="0" smtClean="0">
                <a:solidFill>
                  <a:schemeClr val="tx1"/>
                </a:solidFill>
                <a:latin typeface="Times New Roman" panose="02020603050405020304" pitchFamily="18" charset="0"/>
                <a:cs typeface="Times New Roman" panose="02020603050405020304" pitchFamily="18" charset="0"/>
              </a:rPr>
              <a:t>	В 1960-х годах доктор Ф. </a:t>
            </a:r>
            <a:r>
              <a:rPr lang="ru-RU" sz="2200" dirty="0" err="1" smtClean="0">
                <a:solidFill>
                  <a:schemeClr val="tx1"/>
                </a:solidFill>
                <a:latin typeface="Times New Roman" panose="02020603050405020304" pitchFamily="18" charset="0"/>
                <a:cs typeface="Times New Roman" panose="02020603050405020304" pitchFamily="18" charset="0"/>
              </a:rPr>
              <a:t>Бильгоу</a:t>
            </a:r>
            <a:r>
              <a:rPr lang="ru-RU" sz="2200" dirty="0" smtClean="0">
                <a:solidFill>
                  <a:schemeClr val="tx1"/>
                </a:solidFill>
                <a:latin typeface="Times New Roman" panose="02020603050405020304" pitchFamily="18" charset="0"/>
                <a:cs typeface="Times New Roman" panose="02020603050405020304" pitchFamily="18" charset="0"/>
              </a:rPr>
              <a:t> опубликовал результаты наблюдений. Ученики, предпочитавшие игры, где надо было уметь балансировать на досках, координировать движения и задействовать навыки зрительно-моторной координации, лучше успевали в учебе. Наблюдениями доктор не ограничился: в течение нескольких лет он стимулировал развитие детей при помощи специально разработанных упражнений и изучал, как такая «мозговая физкультура» сказывается на их навыках чтения. По результатам долголетних исследований </a:t>
            </a:r>
            <a:r>
              <a:rPr lang="ru-RU" sz="2200" dirty="0" err="1" smtClean="0">
                <a:solidFill>
                  <a:schemeClr val="tx1"/>
                </a:solidFill>
                <a:latin typeface="Times New Roman" panose="02020603050405020304" pitchFamily="18" charset="0"/>
                <a:cs typeface="Times New Roman" panose="02020603050405020304" pitchFamily="18" charset="0"/>
              </a:rPr>
              <a:t>Бильгоу</a:t>
            </a:r>
            <a:r>
              <a:rPr lang="ru-RU" sz="2200" dirty="0" smtClean="0">
                <a:solidFill>
                  <a:schemeClr val="tx1"/>
                </a:solidFill>
                <a:latin typeface="Times New Roman" panose="02020603050405020304" pitchFamily="18" charset="0"/>
                <a:cs typeface="Times New Roman" panose="02020603050405020304" pitchFamily="18" charset="0"/>
              </a:rPr>
              <a:t> создал специальное оборудование — доску для балансировки, довольно простые </a:t>
            </a:r>
            <a:r>
              <a:rPr lang="ru-RU" sz="2200" dirty="0">
                <a:solidFill>
                  <a:schemeClr val="tx1"/>
                </a:solidFill>
                <a:latin typeface="Times New Roman" panose="02020603050405020304" pitchFamily="18" charset="0"/>
                <a:cs typeface="Times New Roman" panose="02020603050405020304" pitchFamily="18" charset="0"/>
              </a:rPr>
              <a:t>дополнения к ней и программу, названную позже «Прорыв в обучении», “</a:t>
            </a:r>
            <a:r>
              <a:rPr lang="ru-RU" sz="2200" dirty="0" err="1">
                <a:solidFill>
                  <a:schemeClr val="tx1"/>
                </a:solidFill>
                <a:latin typeface="Times New Roman" panose="02020603050405020304" pitchFamily="18" charset="0"/>
                <a:cs typeface="Times New Roman" panose="02020603050405020304" pitchFamily="18" charset="0"/>
              </a:rPr>
              <a:t>Learning</a:t>
            </a:r>
            <a:r>
              <a:rPr lang="ru-RU" sz="2200" dirty="0">
                <a:solidFill>
                  <a:schemeClr val="tx1"/>
                </a:solidFill>
                <a:latin typeface="Times New Roman" panose="02020603050405020304" pitchFamily="18" charset="0"/>
                <a:cs typeface="Times New Roman" panose="02020603050405020304" pitchFamily="18" charset="0"/>
              </a:rPr>
              <a:t> </a:t>
            </a:r>
            <a:r>
              <a:rPr lang="ru-RU" sz="2200" dirty="0" err="1">
                <a:solidFill>
                  <a:schemeClr val="tx1"/>
                </a:solidFill>
                <a:latin typeface="Times New Roman" panose="02020603050405020304" pitchFamily="18" charset="0"/>
                <a:cs typeface="Times New Roman" panose="02020603050405020304" pitchFamily="18" charset="0"/>
              </a:rPr>
              <a:t>Breakthrough</a:t>
            </a:r>
            <a:r>
              <a:rPr lang="ru-RU" sz="2200" dirty="0">
                <a:solidFill>
                  <a:schemeClr val="tx1"/>
                </a:solidFill>
                <a:latin typeface="Times New Roman" panose="02020603050405020304" pitchFamily="18" charset="0"/>
                <a:cs typeface="Times New Roman" panose="02020603050405020304" pitchFamily="18" charset="0"/>
              </a:rPr>
              <a:t>”.</a:t>
            </a:r>
            <a:r>
              <a:rPr lang="ru-RU" dirty="0" smtClean="0"/>
              <a:t/>
            </a:r>
            <a:br>
              <a:rPr lang="ru-RU" dirty="0" smtClean="0"/>
            </a:br>
            <a:r>
              <a:rPr lang="ru-RU" dirty="0" smtClean="0"/>
              <a:t/>
            </a:r>
            <a:br>
              <a:rPr lang="ru-RU" dirty="0" smtClean="0"/>
            </a:b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1622" y="0"/>
            <a:ext cx="4240378" cy="2865120"/>
          </a:xfrm>
          <a:prstGeom prst="rect">
            <a:avLst/>
          </a:prstGeom>
          <a:ln>
            <a:noFill/>
          </a:ln>
          <a:effectLst>
            <a:softEdge rad="112500"/>
          </a:effectLst>
        </p:spPr>
      </p:pic>
    </p:spTree>
    <p:extLst>
      <p:ext uri="{BB962C8B-B14F-4D97-AF65-F5344CB8AC3E}">
        <p14:creationId xmlns:p14="http://schemas.microsoft.com/office/powerpoint/2010/main" val="3997802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554" y="0"/>
            <a:ext cx="10206446" cy="6896247"/>
          </a:xfrm>
          <a:prstGeom prst="rect">
            <a:avLst/>
          </a:prstGeom>
          <a:ln>
            <a:noFill/>
          </a:ln>
          <a:effectLst>
            <a:softEdge rad="112500"/>
          </a:effectLst>
        </p:spPr>
      </p:pic>
    </p:spTree>
    <p:extLst>
      <p:ext uri="{BB962C8B-B14F-4D97-AF65-F5344CB8AC3E}">
        <p14:creationId xmlns:p14="http://schemas.microsoft.com/office/powerpoint/2010/main" val="4214077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267368"/>
            <a:ext cx="8596668" cy="1320800"/>
          </a:xfrm>
        </p:spPr>
        <p:txBody>
          <a:bodyPr>
            <a:normAutofit fontScale="90000"/>
          </a:bodyPr>
          <a:lstStyle/>
          <a:p>
            <a:pPr algn="ctr"/>
            <a:r>
              <a:rPr lang="ru-RU" b="1" dirty="0" err="1" smtClean="0">
                <a:solidFill>
                  <a:srgbClr val="003300"/>
                </a:solidFill>
              </a:rPr>
              <a:t>Бильгоу</a:t>
            </a:r>
            <a:r>
              <a:rPr lang="ru-RU" b="1" dirty="0" smtClean="0">
                <a:solidFill>
                  <a:srgbClr val="003300"/>
                </a:solidFill>
              </a:rPr>
              <a:t> выдвинул 3 принципа программы мозжечковой стимуляции:</a:t>
            </a:r>
            <a:r>
              <a:rPr lang="ru-RU" dirty="0" smtClean="0"/>
              <a:t/>
            </a:r>
            <a:br>
              <a:rPr lang="ru-RU" dirty="0" smtClean="0"/>
            </a:br>
            <a:endParaRPr lang="ru-RU" dirty="0"/>
          </a:p>
        </p:txBody>
      </p:sp>
      <p:sp>
        <p:nvSpPr>
          <p:cNvPr id="3" name="Объект 2"/>
          <p:cNvSpPr>
            <a:spLocks noGrp="1"/>
          </p:cNvSpPr>
          <p:nvPr>
            <p:ph idx="1"/>
          </p:nvPr>
        </p:nvSpPr>
        <p:spPr>
          <a:xfrm>
            <a:off x="301948" y="1588168"/>
            <a:ext cx="10688269" cy="4985887"/>
          </a:xfrm>
        </p:spPr>
        <p:txBody>
          <a:bodyPr>
            <a:normAutofit/>
          </a:bodyPr>
          <a:lstStyle/>
          <a:p>
            <a:r>
              <a:rPr lang="ru-RU" sz="3600" dirty="0" smtClean="0">
                <a:solidFill>
                  <a:schemeClr val="tx1"/>
                </a:solidFill>
                <a:latin typeface="Times New Roman" panose="02020603050405020304" pitchFamily="18" charset="0"/>
                <a:cs typeface="Times New Roman" panose="02020603050405020304" pitchFamily="18" charset="0"/>
              </a:rPr>
              <a:t>Стимулирование </a:t>
            </a:r>
            <a:r>
              <a:rPr lang="ru-RU" sz="3600" dirty="0">
                <a:solidFill>
                  <a:schemeClr val="tx1"/>
                </a:solidFill>
                <a:latin typeface="Times New Roman" panose="02020603050405020304" pitchFamily="18" charset="0"/>
                <a:cs typeface="Times New Roman" panose="02020603050405020304" pitchFamily="18" charset="0"/>
              </a:rPr>
              <a:t>сенсорной интеграции</a:t>
            </a:r>
          </a:p>
          <a:p>
            <a:r>
              <a:rPr lang="ru-RU" sz="3600" dirty="0">
                <a:solidFill>
                  <a:schemeClr val="tx1"/>
                </a:solidFill>
                <a:latin typeface="Times New Roman" panose="02020603050405020304" pitchFamily="18" charset="0"/>
                <a:cs typeface="Times New Roman" panose="02020603050405020304" pitchFamily="18" charset="0"/>
              </a:rPr>
              <a:t>Пространственное воображение и чувство равновесия</a:t>
            </a:r>
          </a:p>
          <a:p>
            <a:r>
              <a:rPr lang="ru-RU" sz="3600" dirty="0">
                <a:solidFill>
                  <a:schemeClr val="tx1"/>
                </a:solidFill>
                <a:latin typeface="Times New Roman" panose="02020603050405020304" pitchFamily="18" charset="0"/>
                <a:cs typeface="Times New Roman" panose="02020603050405020304" pitchFamily="18" charset="0"/>
              </a:rPr>
              <a:t>Проприоцептивное </a:t>
            </a:r>
            <a:r>
              <a:rPr lang="ru-RU" sz="3600" dirty="0" smtClean="0">
                <a:solidFill>
                  <a:schemeClr val="tx1"/>
                </a:solidFill>
                <a:latin typeface="Times New Roman" panose="02020603050405020304" pitchFamily="18" charset="0"/>
                <a:cs typeface="Times New Roman" panose="02020603050405020304" pitchFamily="18" charset="0"/>
              </a:rPr>
              <a:t>обучение</a:t>
            </a:r>
            <a:r>
              <a:rPr lang="ru-RU" sz="3600" dirty="0"/>
              <a:t> </a:t>
            </a:r>
            <a:endParaRPr lang="ru-RU" sz="3600" dirty="0" smtClean="0"/>
          </a:p>
          <a:p>
            <a:pPr marL="0" indent="0">
              <a:buNone/>
            </a:pPr>
            <a:r>
              <a:rPr lang="ru-RU" sz="3600" dirty="0" smtClean="0">
                <a:solidFill>
                  <a:schemeClr val="tx1"/>
                </a:solidFill>
                <a:latin typeface="Times New Roman" panose="02020603050405020304" pitchFamily="18" charset="0"/>
                <a:cs typeface="Times New Roman" panose="02020603050405020304" pitchFamily="18" charset="0"/>
              </a:rPr>
              <a:t>(Проприоцепция - это </a:t>
            </a:r>
            <a:r>
              <a:rPr lang="ru-RU" sz="3600" dirty="0">
                <a:solidFill>
                  <a:schemeClr val="tx1"/>
                </a:solidFill>
                <a:latin typeface="Times New Roman" panose="02020603050405020304" pitchFamily="18" charset="0"/>
                <a:cs typeface="Times New Roman" panose="02020603050405020304" pitchFamily="18" charset="0"/>
              </a:rPr>
              <a:t>«ощущение позиции» или мышечное </a:t>
            </a:r>
            <a:r>
              <a:rPr lang="ru-RU" sz="3600" dirty="0" smtClean="0">
                <a:solidFill>
                  <a:schemeClr val="tx1"/>
                </a:solidFill>
                <a:latin typeface="Times New Roman" panose="02020603050405020304" pitchFamily="18" charset="0"/>
                <a:cs typeface="Times New Roman" panose="02020603050405020304" pitchFamily="18" charset="0"/>
              </a:rPr>
              <a:t>чувство). </a:t>
            </a:r>
            <a:endParaRPr lang="ru-RU" sz="36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sz="24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2178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794" y="518160"/>
            <a:ext cx="8882116" cy="731520"/>
          </a:xfrm>
        </p:spPr>
        <p:txBody>
          <a:bodyPr>
            <a:normAutofit fontScale="90000"/>
          </a:bodyPr>
          <a:lstStyle/>
          <a:p>
            <a:r>
              <a:rPr lang="ru-RU" dirty="0" smtClean="0"/>
              <a:t>Проприоцепция  - информирует нас:</a:t>
            </a:r>
            <a:r>
              <a:rPr lang="ru-RU" dirty="0"/>
              <a:t/>
            </a:r>
            <a:br>
              <a:rPr lang="ru-RU" dirty="0"/>
            </a:b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 y="1366053"/>
            <a:ext cx="3120500" cy="4689565"/>
          </a:xfrm>
          <a:prstGeom prst="rect">
            <a:avLst/>
          </a:prstGeom>
          <a:ln>
            <a:noFill/>
          </a:ln>
          <a:effectLst>
            <a:softEdge rad="112500"/>
          </a:effectLst>
        </p:spPr>
      </p:pic>
      <p:sp>
        <p:nvSpPr>
          <p:cNvPr id="3" name="Объект 2"/>
          <p:cNvSpPr>
            <a:spLocks noGrp="1"/>
          </p:cNvSpPr>
          <p:nvPr>
            <p:ph idx="1"/>
          </p:nvPr>
        </p:nvSpPr>
        <p:spPr>
          <a:xfrm>
            <a:off x="2601301" y="2081349"/>
            <a:ext cx="9006597" cy="4456402"/>
          </a:xfrm>
        </p:spPr>
        <p:txBody>
          <a:bodyPr>
            <a:normAutofit/>
          </a:bodyPr>
          <a:lstStyle/>
          <a:p>
            <a:r>
              <a:rPr lang="ru-RU" sz="2800" dirty="0" smtClean="0">
                <a:latin typeface="Times New Roman" panose="02020603050405020304" pitchFamily="18" charset="0"/>
                <a:cs typeface="Times New Roman" panose="02020603050405020304" pitchFamily="18" charset="0"/>
              </a:rPr>
              <a:t>Где находится наше тело или части тела в пространстве</a:t>
            </a:r>
          </a:p>
          <a:p>
            <a:r>
              <a:rPr lang="ru-RU" sz="2800" dirty="0" smtClean="0">
                <a:latin typeface="Times New Roman" panose="02020603050405020304" pitchFamily="18" charset="0"/>
                <a:cs typeface="Times New Roman" panose="02020603050405020304" pitchFamily="18" charset="0"/>
              </a:rPr>
              <a:t>Как части тела соотносятся друг с другом</a:t>
            </a:r>
          </a:p>
          <a:p>
            <a:r>
              <a:rPr lang="ru-RU" sz="2800" dirty="0" smtClean="0">
                <a:latin typeface="Times New Roman" panose="02020603050405020304" pitchFamily="18" charset="0"/>
                <a:cs typeface="Times New Roman" panose="02020603050405020304" pitchFamily="18" charset="0"/>
              </a:rPr>
              <a:t>Как сильно и как быстро напрягаются наши мышцы</a:t>
            </a:r>
          </a:p>
          <a:p>
            <a:r>
              <a:rPr lang="ru-RU" sz="2800" dirty="0" smtClean="0">
                <a:latin typeface="Times New Roman" panose="02020603050405020304" pitchFamily="18" charset="0"/>
                <a:cs typeface="Times New Roman" panose="02020603050405020304" pitchFamily="18" charset="0"/>
              </a:rPr>
              <a:t>Как быстро наше тело двигается в пространстве</a:t>
            </a:r>
          </a:p>
          <a:p>
            <a:r>
              <a:rPr lang="ru-RU" sz="2800" dirty="0" smtClean="0">
                <a:latin typeface="Times New Roman" panose="02020603050405020304" pitchFamily="18" charset="0"/>
                <a:cs typeface="Times New Roman" panose="02020603050405020304" pitchFamily="18" charset="0"/>
              </a:rPr>
              <a:t>Как мы ощущаем время</a:t>
            </a:r>
          </a:p>
          <a:p>
            <a:r>
              <a:rPr lang="ru-RU" sz="2800" dirty="0" smtClean="0">
                <a:latin typeface="Times New Roman" panose="02020603050405020304" pitchFamily="18" charset="0"/>
                <a:cs typeface="Times New Roman" panose="02020603050405020304" pitchFamily="18" charset="0"/>
              </a:rPr>
              <a:t>Сколько усилий надо вложить в движение мышц</a:t>
            </a:r>
          </a:p>
          <a:p>
            <a:pPr marL="0" indent="0">
              <a:buNone/>
            </a:pPr>
            <a:endParaRPr lang="ru-RU" dirty="0"/>
          </a:p>
        </p:txBody>
      </p:sp>
    </p:spTree>
    <p:extLst>
      <p:ext uri="{BB962C8B-B14F-4D97-AF65-F5344CB8AC3E}">
        <p14:creationId xmlns:p14="http://schemas.microsoft.com/office/powerpoint/2010/main" val="3504521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3927" y="740229"/>
            <a:ext cx="9125956" cy="1320800"/>
          </a:xfrm>
        </p:spPr>
        <p:txBody>
          <a:bodyPr>
            <a:normAutofit fontScale="90000"/>
          </a:bodyPr>
          <a:lstStyle/>
          <a:p>
            <a:r>
              <a:rPr lang="ru-RU" sz="4000" b="1" dirty="0">
                <a:solidFill>
                  <a:schemeClr val="tx1"/>
                </a:solidFill>
                <a:latin typeface="Times New Roman" panose="02020603050405020304" pitchFamily="18" charset="0"/>
                <a:cs typeface="Times New Roman" panose="02020603050405020304" pitchFamily="18" charset="0"/>
              </a:rPr>
              <a:t>Таким образом, программа мозжечковой стимуляции опирается на </a:t>
            </a:r>
            <a:r>
              <a:rPr lang="ru-RU" sz="4000" b="1" dirty="0">
                <a:solidFill>
                  <a:srgbClr val="FF0000"/>
                </a:solidFill>
                <a:latin typeface="Times New Roman" panose="02020603050405020304" pitchFamily="18" charset="0"/>
                <a:cs typeface="Times New Roman" panose="02020603050405020304" pitchFamily="18" charset="0"/>
              </a:rPr>
              <a:t>3 аспекта</a:t>
            </a:r>
            <a:r>
              <a:rPr lang="ru-RU" sz="4000" b="1" dirty="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
            </a:r>
            <a:br>
              <a:rPr lang="ru-RU" dirty="0">
                <a:solidFill>
                  <a:schemeClr val="tx1"/>
                </a:solidFill>
                <a:latin typeface="Times New Roman" panose="02020603050405020304" pitchFamily="18" charset="0"/>
                <a:cs typeface="Times New Roman" panose="02020603050405020304" pitchFamily="18" charset="0"/>
              </a:rPr>
            </a:br>
            <a:endParaRPr lang="ru-RU" dirty="0"/>
          </a:p>
        </p:txBody>
      </p:sp>
      <p:sp>
        <p:nvSpPr>
          <p:cNvPr id="3" name="Объект 2"/>
          <p:cNvSpPr>
            <a:spLocks noGrp="1"/>
          </p:cNvSpPr>
          <p:nvPr>
            <p:ph idx="1"/>
          </p:nvPr>
        </p:nvSpPr>
        <p:spPr>
          <a:xfrm>
            <a:off x="590247" y="2977228"/>
            <a:ext cx="9433317" cy="3075230"/>
          </a:xfrm>
        </p:spPr>
        <p:txBody>
          <a:bodyPr/>
          <a:lstStyle/>
          <a:p>
            <a:r>
              <a:rPr lang="ru-RU" sz="4400" b="1" dirty="0" smtClean="0">
                <a:solidFill>
                  <a:schemeClr val="tx1"/>
                </a:solidFill>
                <a:latin typeface="Times New Roman" panose="02020603050405020304" pitchFamily="18" charset="0"/>
                <a:cs typeface="Times New Roman" panose="02020603050405020304" pitchFamily="18" charset="0"/>
              </a:rPr>
              <a:t>психологический</a:t>
            </a:r>
            <a:endParaRPr lang="ru-RU" sz="4400" b="1" dirty="0">
              <a:solidFill>
                <a:schemeClr val="tx1"/>
              </a:solidFill>
              <a:latin typeface="Times New Roman" panose="02020603050405020304" pitchFamily="18" charset="0"/>
              <a:cs typeface="Times New Roman" panose="02020603050405020304" pitchFamily="18" charset="0"/>
            </a:endParaRPr>
          </a:p>
          <a:p>
            <a:r>
              <a:rPr lang="ru-RU" sz="4400" b="1" dirty="0">
                <a:solidFill>
                  <a:schemeClr val="tx1"/>
                </a:solidFill>
                <a:latin typeface="Times New Roman" panose="02020603050405020304" pitchFamily="18" charset="0"/>
                <a:cs typeface="Times New Roman" panose="02020603050405020304" pitchFamily="18" charset="0"/>
              </a:rPr>
              <a:t>дидактический </a:t>
            </a:r>
          </a:p>
          <a:p>
            <a:r>
              <a:rPr lang="ru-RU" sz="4400" b="1" dirty="0" smtClean="0">
                <a:solidFill>
                  <a:schemeClr val="tx1"/>
                </a:solidFill>
                <a:latin typeface="Times New Roman" panose="02020603050405020304" pitchFamily="18" charset="0"/>
                <a:cs typeface="Times New Roman" panose="02020603050405020304" pitchFamily="18" charset="0"/>
              </a:rPr>
              <a:t>инструментально-технический </a:t>
            </a:r>
            <a:endParaRPr lang="ru-RU" sz="4400" b="1"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246420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33790" y="659965"/>
            <a:ext cx="10278049" cy="5740835"/>
          </a:xfrm>
        </p:spPr>
        <p:txBody>
          <a:bodyPr>
            <a:noAutofit/>
          </a:bodyPr>
          <a:lstStyle/>
          <a:p>
            <a:pPr marL="0" indent="0">
              <a:buNone/>
            </a:pPr>
            <a:r>
              <a:rPr lang="ru-RU" sz="3200" dirty="0" smtClean="0"/>
              <a:t>	</a:t>
            </a:r>
            <a:r>
              <a:rPr lang="ru-RU" sz="3200" dirty="0" smtClean="0">
                <a:solidFill>
                  <a:schemeClr val="tx1"/>
                </a:solidFill>
                <a:latin typeface="Times New Roman" panose="02020603050405020304" pitchFamily="18" charset="0"/>
                <a:cs typeface="Times New Roman" panose="02020603050405020304" pitchFamily="18" charset="0"/>
              </a:rPr>
              <a:t>Естественно</a:t>
            </a:r>
            <a:r>
              <a:rPr lang="ru-RU" sz="3200" dirty="0">
                <a:solidFill>
                  <a:schemeClr val="tx1"/>
                </a:solidFill>
                <a:latin typeface="Times New Roman" panose="02020603050405020304" pitchFamily="18" charset="0"/>
                <a:cs typeface="Times New Roman" panose="02020603050405020304" pitchFamily="18" charset="0"/>
              </a:rPr>
              <a:t>, что ученый не мог предусмотреть все нюансы в формировании методики тридцать лет назад. Другие специалисты, с интересом применявшие разработки ученого, в ходе практики дополнили </a:t>
            </a:r>
            <a:r>
              <a:rPr lang="ru-RU" sz="3200" dirty="0" smtClean="0">
                <a:solidFill>
                  <a:schemeClr val="tx1"/>
                </a:solidFill>
                <a:latin typeface="Times New Roman" panose="02020603050405020304" pitchFamily="18" charset="0"/>
                <a:cs typeface="Times New Roman" panose="02020603050405020304" pitchFamily="18" charset="0"/>
              </a:rPr>
              <a:t>еще</a:t>
            </a:r>
          </a:p>
          <a:p>
            <a:pPr marL="0" indent="0">
              <a:buNone/>
            </a:pPr>
            <a:r>
              <a:rPr lang="ru-RU" sz="3200" dirty="0" smtClean="0">
                <a:solidFill>
                  <a:schemeClr val="tx1"/>
                </a:solidFill>
                <a:latin typeface="Times New Roman" panose="02020603050405020304" pitchFamily="18" charset="0"/>
                <a:cs typeface="Times New Roman" panose="02020603050405020304" pitchFamily="18" charset="0"/>
              </a:rPr>
              <a:t> </a:t>
            </a:r>
            <a:r>
              <a:rPr lang="ru-RU" sz="3200" dirty="0">
                <a:solidFill>
                  <a:srgbClr val="C00000"/>
                </a:solidFill>
                <a:latin typeface="Times New Roman" panose="02020603050405020304" pitchFamily="18" charset="0"/>
                <a:cs typeface="Times New Roman" panose="02020603050405020304" pitchFamily="18" charset="0"/>
              </a:rPr>
              <a:t>два важных принципа</a:t>
            </a:r>
            <a:r>
              <a:rPr lang="ru-RU" sz="3200"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ru-RU" sz="32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ru-RU" sz="3600" dirty="0" smtClean="0">
                <a:solidFill>
                  <a:schemeClr val="tx1"/>
                </a:solidFill>
                <a:latin typeface="Times New Roman" panose="02020603050405020304" pitchFamily="18" charset="0"/>
                <a:cs typeface="Times New Roman" panose="02020603050405020304" pitchFamily="18" charset="0"/>
              </a:rPr>
              <a:t> </a:t>
            </a:r>
            <a:r>
              <a:rPr lang="ru-RU" sz="3600" dirty="0">
                <a:solidFill>
                  <a:schemeClr val="tx1"/>
                </a:solidFill>
                <a:latin typeface="Times New Roman" panose="02020603050405020304" pitchFamily="18" charset="0"/>
                <a:cs typeface="Times New Roman" panose="02020603050405020304" pitchFamily="18" charset="0"/>
              </a:rPr>
              <a:t>Личностное, индивидуальное обучение</a:t>
            </a:r>
            <a:r>
              <a:rPr lang="ru-RU" sz="3600" dirty="0" smtClean="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ru-RU" sz="3600" dirty="0" smtClean="0">
                <a:solidFill>
                  <a:schemeClr val="tx1"/>
                </a:solidFill>
                <a:latin typeface="Times New Roman" panose="02020603050405020304" pitchFamily="18" charset="0"/>
                <a:cs typeface="Times New Roman" panose="02020603050405020304" pitchFamily="18" charset="0"/>
              </a:rPr>
              <a:t> </a:t>
            </a:r>
            <a:r>
              <a:rPr lang="ru-RU" sz="3600" dirty="0">
                <a:solidFill>
                  <a:schemeClr val="tx1"/>
                </a:solidFill>
                <a:latin typeface="Times New Roman" panose="02020603050405020304" pitchFamily="18" charset="0"/>
                <a:cs typeface="Times New Roman" panose="02020603050405020304" pitchFamily="18" charset="0"/>
              </a:rPr>
              <a:t>Формирование навыков по этапам. </a:t>
            </a:r>
          </a:p>
        </p:txBody>
      </p:sp>
    </p:spTree>
    <p:extLst>
      <p:ext uri="{BB962C8B-B14F-4D97-AF65-F5344CB8AC3E}">
        <p14:creationId xmlns:p14="http://schemas.microsoft.com/office/powerpoint/2010/main" val="3675097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312</TotalTime>
  <Words>659</Words>
  <Application>Microsoft Office PowerPoint</Application>
  <PresentationFormat>Широкоэкранный</PresentationFormat>
  <Paragraphs>68</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Times New Roman</vt:lpstr>
      <vt:lpstr>Trebuchet MS</vt:lpstr>
      <vt:lpstr>Wingdings</vt:lpstr>
      <vt:lpstr>Wingdings 3</vt:lpstr>
      <vt:lpstr>Грань</vt:lpstr>
      <vt:lpstr>Мозжечковая стимуляция</vt:lpstr>
      <vt:lpstr>Презентация PowerPoint</vt:lpstr>
      <vt:lpstr>Презентация PowerPoint</vt:lpstr>
      <vt:lpstr>Презентация PowerPoint</vt:lpstr>
      <vt:lpstr>Презентация PowerPoint</vt:lpstr>
      <vt:lpstr>Бильгоу выдвинул 3 принципа программы мозжечковой стимуляции: </vt:lpstr>
      <vt:lpstr>Проприоцепция  - информирует нас: </vt:lpstr>
      <vt:lpstr>Таким образом, программа мозжечковой стимуляции опирается на 3 аспекта:  </vt:lpstr>
      <vt:lpstr>Презентация PowerPoint</vt:lpstr>
      <vt:lpstr>Применение </vt:lpstr>
      <vt:lpstr>Что входит в комплект </vt:lpstr>
      <vt:lpstr>Презентация PowerPoint</vt:lpstr>
      <vt:lpstr>Перечень упражнений </vt:lpstr>
      <vt:lpstr>Презентация PowerPoint</vt:lpstr>
      <vt:lpstr>Презентация PowerPoint</vt:lpstr>
      <vt:lpstr>Эффективность тренажера мозжечковой стимуляции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55555</dc:creator>
  <cp:lastModifiedBy>55555</cp:lastModifiedBy>
  <cp:revision>25</cp:revision>
  <dcterms:created xsi:type="dcterms:W3CDTF">2019-04-04T02:16:41Z</dcterms:created>
  <dcterms:modified xsi:type="dcterms:W3CDTF">2019-05-24T01:47:27Z</dcterms:modified>
</cp:coreProperties>
</file>