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70" r:id="rId11"/>
    <p:sldId id="265" r:id="rId12"/>
    <p:sldId id="266" r:id="rId13"/>
    <p:sldId id="267" r:id="rId14"/>
    <p:sldId id="268" r:id="rId15"/>
    <p:sldId id="269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1" r:id="rId25"/>
    <p:sldId id="280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79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82365-4511-47C7-9C62-3F19C231FA3D}" type="datetimeFigureOut">
              <a:rPr lang="ru-RU" smtClean="0"/>
              <a:pPr/>
              <a:t>29.01.2019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2353B-1D0A-4ECA-9C63-DF1B5AC201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82365-4511-47C7-9C62-3F19C231FA3D}" type="datetimeFigureOut">
              <a:rPr lang="ru-RU" smtClean="0"/>
              <a:pPr/>
              <a:t>29.01.2019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2353B-1D0A-4ECA-9C63-DF1B5AC201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82365-4511-47C7-9C62-3F19C231FA3D}" type="datetimeFigureOut">
              <a:rPr lang="ru-RU" smtClean="0"/>
              <a:pPr/>
              <a:t>29.01.2019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2353B-1D0A-4ECA-9C63-DF1B5AC201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82365-4511-47C7-9C62-3F19C231FA3D}" type="datetimeFigureOut">
              <a:rPr lang="ru-RU" smtClean="0"/>
              <a:pPr/>
              <a:t>29.01.2019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2353B-1D0A-4ECA-9C63-DF1B5AC201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82365-4511-47C7-9C62-3F19C231FA3D}" type="datetimeFigureOut">
              <a:rPr lang="ru-RU" smtClean="0"/>
              <a:pPr/>
              <a:t>29.01.2019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2353B-1D0A-4ECA-9C63-DF1B5AC201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82365-4511-47C7-9C62-3F19C231FA3D}" type="datetimeFigureOut">
              <a:rPr lang="ru-RU" smtClean="0"/>
              <a:pPr/>
              <a:t>29.01.2019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2353B-1D0A-4ECA-9C63-DF1B5AC201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82365-4511-47C7-9C62-3F19C231FA3D}" type="datetimeFigureOut">
              <a:rPr lang="ru-RU" smtClean="0"/>
              <a:pPr/>
              <a:t>29.01.2019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2353B-1D0A-4ECA-9C63-DF1B5AC201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82365-4511-47C7-9C62-3F19C231FA3D}" type="datetimeFigureOut">
              <a:rPr lang="ru-RU" smtClean="0"/>
              <a:pPr/>
              <a:t>29.01.2019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2353B-1D0A-4ECA-9C63-DF1B5AC201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82365-4511-47C7-9C62-3F19C231FA3D}" type="datetimeFigureOut">
              <a:rPr lang="ru-RU" smtClean="0"/>
              <a:pPr/>
              <a:t>29.01.2019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2353B-1D0A-4ECA-9C63-DF1B5AC201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82365-4511-47C7-9C62-3F19C231FA3D}" type="datetimeFigureOut">
              <a:rPr lang="ru-RU" smtClean="0"/>
              <a:pPr/>
              <a:t>29.01.2019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2353B-1D0A-4ECA-9C63-DF1B5AC201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82365-4511-47C7-9C62-3F19C231FA3D}" type="datetimeFigureOut">
              <a:rPr lang="ru-RU" smtClean="0"/>
              <a:pPr/>
              <a:t>29.01.2019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2353B-1D0A-4ECA-9C63-DF1B5AC201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82365-4511-47C7-9C62-3F19C231FA3D}" type="datetimeFigureOut">
              <a:rPr lang="ru-RU" smtClean="0"/>
              <a:pPr/>
              <a:t>29.01.2019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92353B-1D0A-4ECA-9C63-DF1B5AC201A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28604"/>
            <a:ext cx="7772400" cy="142876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Мастер-класс «Рисование штампами с детьми раннего и младшего дошкольного возраста»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596" y="1857364"/>
            <a:ext cx="8572560" cy="457203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User\Pictures\formativ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71612"/>
            <a:ext cx="9144000" cy="5286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52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http://www.maam.ru/upload/blogs/8ebdf1358b8e434636dcedfe466d83ae.jpg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2714620"/>
            <a:ext cx="4248150" cy="414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www.maam.ru/upload/blogs/790eeb8a8692bdf56976d99a1cd0829d.jpg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3071810"/>
            <a:ext cx="4929190" cy="3786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www.maam.ru/upload/blogs/750f4d6e4de25f9e4c030f248c455113.jpg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4810" y="1"/>
            <a:ext cx="4929190" cy="3071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www.maam.ru/upload/blogs/d8470a6c41f6c61dbb99653a52147608.jpg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"/>
            <a:ext cx="4214810" cy="3071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5840435"/>
          </a:xfrm>
        </p:spPr>
        <p:txBody>
          <a:bodyPr>
            <a:normAutofit/>
          </a:bodyPr>
          <a:lstStyle/>
          <a:p>
            <a:r>
              <a:rPr lang="ru-RU" sz="2800" dirty="0"/>
              <a:t>7. Отличные печатки получаются из обычных резинок для денег, если наклеить их на основу, изогнув в форме квадрата, треугольника, кружка, звезды, змейки и т. д.</a:t>
            </a:r>
          </a:p>
          <a:p>
            <a:r>
              <a:rPr lang="ru-RU" sz="2800" dirty="0"/>
              <a:t>8. Баночки и бутылочки с разными конфигурациями и диаметрами горлышка и дна – это готовые </a:t>
            </a:r>
            <a:r>
              <a:rPr lang="ru-RU" sz="2800" b="1" dirty="0" err="1"/>
              <a:t>штампики</a:t>
            </a:r>
            <a:r>
              <a:rPr lang="ru-RU" sz="2800" dirty="0"/>
              <a:t>. К примеру, донышки пластиковых бутылок дают замечательные оттиски цветка или </a:t>
            </a:r>
            <a:r>
              <a:rPr lang="ru-RU" sz="2800" dirty="0" smtClean="0"/>
              <a:t>солнышко</a:t>
            </a:r>
          </a:p>
          <a:p>
            <a:r>
              <a:rPr lang="ru-RU" sz="2800" dirty="0" smtClean="0"/>
              <a:t> </a:t>
            </a:r>
            <a:r>
              <a:rPr lang="ru-RU" sz="2800" dirty="0"/>
              <a:t>9. Воплотить те же образы немного в другом виде поможет расщепленная на конце </a:t>
            </a:r>
            <a:r>
              <a:rPr lang="ru-RU" sz="2800" dirty="0" err="1" smtClean="0"/>
              <a:t>коктельная</a:t>
            </a:r>
            <a:r>
              <a:rPr lang="ru-RU" sz="2800" dirty="0" smtClean="0"/>
              <a:t> </a:t>
            </a:r>
            <a:r>
              <a:rPr lang="ru-RU" sz="2800" dirty="0"/>
              <a:t>соломинка – чем глубже разрезы, тем длиннее отпечатки лепестков-лучиков </a:t>
            </a:r>
            <a:r>
              <a:rPr lang="ru-RU" sz="2800" dirty="0" smtClean="0"/>
              <a:t>солнышка</a:t>
            </a:r>
            <a:r>
              <a:rPr lang="ru-RU" sz="280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576899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dirty="0" smtClean="0"/>
              <a:t>10</a:t>
            </a:r>
            <a:r>
              <a:rPr lang="ru-RU" sz="2800" dirty="0"/>
              <a:t>. Для </a:t>
            </a:r>
            <a:r>
              <a:rPr lang="ru-RU" sz="2800" b="1" dirty="0"/>
              <a:t>рисования фона пригодятся </a:t>
            </a:r>
            <a:r>
              <a:rPr lang="ru-RU" sz="2800" b="1" dirty="0" err="1"/>
              <a:t>штампики</a:t>
            </a:r>
            <a:r>
              <a:rPr lang="ru-RU" sz="2800" dirty="0"/>
              <a:t> из намотанных на основу толстых ниток, а также веревочные клубочки, куски старого свитера рельефной вязки и каната.</a:t>
            </a:r>
          </a:p>
          <a:p>
            <a:r>
              <a:rPr lang="ru-RU" sz="2800" dirty="0"/>
              <a:t>11. Чтобы сделать рисунок повторяющимся, можно изготовить печатки-катки, взяв для основы катушку от скотча или </a:t>
            </a:r>
            <a:r>
              <a:rPr lang="ru-RU" sz="2800" dirty="0" err="1" smtClean="0"/>
              <a:t>скалКУ</a:t>
            </a:r>
            <a:r>
              <a:rPr lang="ru-RU" sz="2800" dirty="0" smtClean="0"/>
              <a:t>.</a:t>
            </a:r>
          </a:p>
          <a:p>
            <a:pPr>
              <a:buNone/>
            </a:pPr>
            <a:r>
              <a:rPr lang="ru-RU" sz="2800" dirty="0" smtClean="0"/>
              <a:t> </a:t>
            </a:r>
            <a:r>
              <a:rPr lang="ru-RU" sz="2800" dirty="0"/>
              <a:t>12. Очень удобно делать </a:t>
            </a:r>
            <a:r>
              <a:rPr lang="ru-RU" sz="2800" b="1" dirty="0"/>
              <a:t>штампы</a:t>
            </a:r>
            <a:r>
              <a:rPr lang="ru-RU" sz="2800" dirty="0"/>
              <a:t> из пенопласта и пищевых лоточков. 13. Можно скрутить бумагу то конфет или коробки – получатся </a:t>
            </a:r>
            <a:r>
              <a:rPr lang="ru-RU" sz="2800" b="1" dirty="0"/>
              <a:t>штампы для цветов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6072230"/>
          </a:xfrm>
        </p:spPr>
        <p:txBody>
          <a:bodyPr>
            <a:normAutofit fontScale="92500" lnSpcReduction="10000"/>
          </a:bodyPr>
          <a:lstStyle/>
          <a:p>
            <a:r>
              <a:rPr lang="ru-RU" sz="3000" dirty="0" smtClean="0"/>
              <a:t> </a:t>
            </a:r>
            <a:r>
              <a:rPr lang="ru-RU" sz="3000" dirty="0"/>
              <a:t>13. Можно скрутить бумагу </a:t>
            </a:r>
            <a:r>
              <a:rPr lang="ru-RU" sz="3000" dirty="0" err="1" smtClean="0"/>
              <a:t>оТ</a:t>
            </a:r>
            <a:r>
              <a:rPr lang="ru-RU" sz="3000" dirty="0" smtClean="0"/>
              <a:t> </a:t>
            </a:r>
            <a:r>
              <a:rPr lang="ru-RU" sz="3000" dirty="0"/>
              <a:t>конфет или </a:t>
            </a:r>
            <a:r>
              <a:rPr lang="ru-RU" sz="3000" dirty="0" smtClean="0"/>
              <a:t>коробки – получатся </a:t>
            </a:r>
            <a:r>
              <a:rPr lang="ru-RU" sz="3000" b="1" dirty="0" smtClean="0"/>
              <a:t>штампы для цветов</a:t>
            </a:r>
            <a:r>
              <a:rPr lang="ru-RU" sz="3000" dirty="0" smtClean="0"/>
              <a:t>. </a:t>
            </a:r>
          </a:p>
          <a:p>
            <a:r>
              <a:rPr lang="ru-RU" sz="3000" dirty="0" smtClean="0"/>
              <a:t> </a:t>
            </a:r>
            <a:r>
              <a:rPr lang="ru-RU" sz="3000" dirty="0"/>
              <a:t>Ватные палочки – готовый </a:t>
            </a:r>
            <a:r>
              <a:rPr lang="ru-RU" sz="3000" b="1" dirty="0"/>
              <a:t>штамп</a:t>
            </a:r>
            <a:r>
              <a:rPr lang="ru-RU" sz="3000" dirty="0"/>
              <a:t>. Также можно использовать вату и мятую бумагу.</a:t>
            </a:r>
          </a:p>
          <a:p>
            <a:r>
              <a:rPr lang="ru-RU" sz="3000" dirty="0"/>
              <a:t>Для каждого цвета вам понадобится отдельная палочка. С помощью этой техники прекрасно получаются цветы сирени или мимозы. Проведите линии-веточки </a:t>
            </a:r>
            <a:r>
              <a:rPr lang="ru-RU" sz="3000" b="1" dirty="0"/>
              <a:t>фломастером</a:t>
            </a:r>
            <a:r>
              <a:rPr lang="ru-RU" sz="3000" dirty="0"/>
              <a:t>. А гроздья цветов уже делайте палочками. Но это уже высший пилотаж! Не меньшее удовольствие принесет ребенку и </a:t>
            </a:r>
            <a:r>
              <a:rPr lang="ru-RU" sz="3000" b="1" dirty="0"/>
              <a:t>рисование</a:t>
            </a:r>
            <a:r>
              <a:rPr lang="ru-RU" sz="3000" dirty="0"/>
              <a:t> более простых вещей - цветочки и ягодки </a:t>
            </a:r>
            <a:r>
              <a:rPr lang="ru-RU" sz="3000" i="1" dirty="0"/>
              <a:t>(стебельки можно </a:t>
            </a:r>
            <a:r>
              <a:rPr lang="ru-RU" sz="3000" b="1" i="1" dirty="0"/>
              <a:t>нарисовать фломастером</a:t>
            </a:r>
            <a:r>
              <a:rPr lang="ru-RU" sz="3000" i="1" dirty="0"/>
              <a:t>)</a:t>
            </a:r>
            <a:r>
              <a:rPr lang="ru-RU" sz="3000" dirty="0"/>
              <a:t>. А можно вырезать из бумаги платье </a:t>
            </a:r>
            <a:r>
              <a:rPr lang="ru-RU" sz="3000" i="1" dirty="0"/>
              <a:t>(платок, скатерть, варежки)</a:t>
            </a:r>
            <a:r>
              <a:rPr lang="ru-RU" sz="3000" dirty="0"/>
              <a:t> и украсить орнаментом из точек.</a:t>
            </a:r>
          </a:p>
          <a:p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214290"/>
            <a:ext cx="8229600" cy="6143668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sz="10800" b="1" dirty="0"/>
              <a:t>Рисование штампами</a:t>
            </a:r>
            <a:r>
              <a:rPr lang="ru-RU" sz="10800" dirty="0"/>
              <a:t> способствует развитию </a:t>
            </a:r>
            <a:r>
              <a:rPr lang="ru-RU" sz="10800" dirty="0" smtClean="0"/>
              <a:t>у ребё</a:t>
            </a:r>
            <a:r>
              <a:rPr lang="ru-RU" sz="10800" u="sng" dirty="0" smtClean="0"/>
              <a:t>нка</a:t>
            </a:r>
            <a:r>
              <a:rPr lang="ru-RU" sz="10800" dirty="0"/>
              <a:t>:</a:t>
            </a:r>
          </a:p>
          <a:p>
            <a:pPr>
              <a:buNone/>
            </a:pPr>
            <a:r>
              <a:rPr lang="ru-RU" sz="10800" dirty="0" smtClean="0"/>
              <a:t>	• </a:t>
            </a:r>
            <a:r>
              <a:rPr lang="ru-RU" sz="10800" dirty="0"/>
              <a:t>Мелкой моторики рук и тактильного восприятия;</a:t>
            </a:r>
          </a:p>
          <a:p>
            <a:pPr>
              <a:buNone/>
            </a:pPr>
            <a:r>
              <a:rPr lang="ru-RU" sz="10800" dirty="0" smtClean="0"/>
              <a:t>	• </a:t>
            </a:r>
            <a:r>
              <a:rPr lang="ru-RU" sz="10800" dirty="0"/>
              <a:t>Пространственной ориентировки на листе бумаги, глазомера и зрительного восприятия;</a:t>
            </a:r>
          </a:p>
          <a:p>
            <a:pPr>
              <a:buNone/>
            </a:pPr>
            <a:r>
              <a:rPr lang="ru-RU" sz="9600" dirty="0" smtClean="0"/>
              <a:t>	</a:t>
            </a:r>
            <a:r>
              <a:rPr lang="ru-RU" sz="10800" dirty="0" smtClean="0"/>
              <a:t>• </a:t>
            </a:r>
            <a:r>
              <a:rPr lang="ru-RU" sz="10800" dirty="0"/>
              <a:t>Внимания и усидчивости;</a:t>
            </a:r>
          </a:p>
          <a:p>
            <a:pPr>
              <a:buNone/>
            </a:pPr>
            <a:r>
              <a:rPr lang="ru-RU" sz="10800" dirty="0" smtClean="0"/>
              <a:t>	• </a:t>
            </a:r>
            <a:r>
              <a:rPr lang="ru-RU" sz="10800" dirty="0"/>
              <a:t>Изобразительных навыков и умений, наблюдательности, эстетического восприятия, эмоциональной отзывчивости</a:t>
            </a:r>
            <a:r>
              <a:rPr lang="ru-RU" sz="9600" dirty="0"/>
              <a:t>;</a:t>
            </a:r>
          </a:p>
          <a:p>
            <a:pPr>
              <a:buNone/>
            </a:pPr>
            <a:r>
              <a:rPr lang="ru-RU" sz="9600" dirty="0" smtClean="0"/>
              <a:t>	</a:t>
            </a:r>
            <a:r>
              <a:rPr lang="ru-RU" sz="10800" dirty="0" smtClean="0"/>
              <a:t>• </a:t>
            </a:r>
            <a:r>
              <a:rPr lang="ru-RU" sz="10800" dirty="0"/>
              <a:t>Кроме того, в процессе этой деятельности у </a:t>
            </a:r>
            <a:r>
              <a:rPr lang="ru-RU" sz="10800" b="1" dirty="0"/>
              <a:t>дошкольника</a:t>
            </a:r>
            <a:r>
              <a:rPr lang="ru-RU" sz="10800" dirty="0"/>
              <a:t> формируются навыки контроля и самоконтроля.</a:t>
            </a:r>
          </a:p>
          <a:p>
            <a:pPr>
              <a:buNone/>
            </a:pPr>
            <a:r>
              <a:rPr lang="ru-RU" sz="10800" b="1" dirty="0"/>
              <a:t>Рисование</a:t>
            </a:r>
            <a:r>
              <a:rPr lang="ru-RU" sz="10800" dirty="0"/>
              <a:t> для ребенка – радостный, вдохновенный труд, к которому его не надо принуждать, но очень важно стимулировать и поддерживать малыша, постепенно открывая перед ним новые возможности изобразительной деятельности.</a:t>
            </a:r>
          </a:p>
          <a:p>
            <a:endParaRPr lang="ru-RU" sz="10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214290"/>
            <a:ext cx="8229600" cy="6034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71480"/>
            <a:ext cx="8229600" cy="5554683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/>
              <a:t>Рисование штампами</a:t>
            </a:r>
            <a:r>
              <a:rPr lang="ru-RU" dirty="0"/>
              <a:t> привлекает своей простотой и доступностью, раскрывает возможность использование хорошо знакомых предметов в качестве художественных материалов. Особенно это явно видно при работе с малышами до изобразительного периода, когда у них еще не сформированы технические навыки работы с красками, кистью…</a:t>
            </a:r>
          </a:p>
          <a:p>
            <a:r>
              <a:rPr lang="ru-RU" dirty="0"/>
              <a:t>А главное то, что </a:t>
            </a:r>
            <a:r>
              <a:rPr lang="ru-RU" b="1" dirty="0"/>
              <a:t>рисование штампами</a:t>
            </a:r>
            <a:r>
              <a:rPr lang="ru-RU" dirty="0"/>
              <a:t> играет важную роль в общем психическом развитии ребенка. Ведь самоценным является не конечный продукт – рисунок, а развитие </a:t>
            </a:r>
            <a:r>
              <a:rPr lang="ru-RU" u="sng" dirty="0"/>
              <a:t>личности</a:t>
            </a:r>
            <a:r>
              <a:rPr lang="ru-RU" dirty="0"/>
              <a:t>: формирование уверенности в себе, в своих способностях, самоидентификация в творческой работе, целенаправленность деятельности</a:t>
            </a:r>
          </a:p>
          <a:p>
            <a:pPr>
              <a:buNone/>
            </a:pPr>
            <a:r>
              <a:rPr lang="ru-RU" dirty="0"/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026" name="Picture 2" descr="F:\DCIM\103NIKON\DSCN13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4643438" cy="3482578"/>
          </a:xfrm>
          <a:prstGeom prst="rect">
            <a:avLst/>
          </a:prstGeom>
          <a:noFill/>
        </p:spPr>
      </p:pic>
      <p:pic>
        <p:nvPicPr>
          <p:cNvPr id="1027" name="Picture 3" descr="F:\DCIM\103NIKON\DSCN13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06" y="3286124"/>
            <a:ext cx="4500594" cy="35718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214290"/>
            <a:ext cx="8229600" cy="6034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2050" name="Picture 2" descr="F:\DCIM\103NIKON\DSCN13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76748" y="0"/>
            <a:ext cx="4667252" cy="3500439"/>
          </a:xfrm>
          <a:prstGeom prst="rect">
            <a:avLst/>
          </a:prstGeom>
          <a:noFill/>
        </p:spPr>
      </p:pic>
      <p:pic>
        <p:nvPicPr>
          <p:cNvPr id="2051" name="Picture 3" descr="F:\DCIM\103NIKON\DSCN13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71810"/>
            <a:ext cx="4500562" cy="37861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214290"/>
            <a:ext cx="8229600" cy="6034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3074" name="Picture 2" descr="F:\DCIM\103NIKON\DSCN13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4667249" cy="3500437"/>
          </a:xfrm>
          <a:prstGeom prst="rect">
            <a:avLst/>
          </a:prstGeom>
          <a:noFill/>
        </p:spPr>
      </p:pic>
      <p:pic>
        <p:nvPicPr>
          <p:cNvPr id="3075" name="Picture 3" descr="F:\DCIM\103NIKON\DSCN13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143248"/>
            <a:ext cx="4500562" cy="37147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0"/>
            <a:ext cx="4643438" cy="3482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14686"/>
            <a:ext cx="4500562" cy="3643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2852"/>
            <a:ext cx="8229600" cy="5983311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/>
              <a:t>Всестороннее творческое </a:t>
            </a:r>
            <a:r>
              <a:rPr lang="ru-RU" dirty="0" smtClean="0"/>
              <a:t>развитие полезно и нужно </a:t>
            </a:r>
            <a:r>
              <a:rPr lang="ru-RU" dirty="0"/>
              <a:t>всем детям. Но далеко не все дети любят </a:t>
            </a:r>
            <a:r>
              <a:rPr lang="ru-RU" b="1" dirty="0"/>
              <a:t>рисовать</a:t>
            </a:r>
            <a:r>
              <a:rPr lang="ru-RU" dirty="0"/>
              <a:t>, а вот техника </a:t>
            </a:r>
            <a:r>
              <a:rPr lang="ru-RU" b="1" dirty="0"/>
              <a:t>рисования штампами</a:t>
            </a:r>
            <a:r>
              <a:rPr lang="ru-RU" dirty="0"/>
              <a:t>, нравится всем без исключения детям и даже взрослым.</a:t>
            </a:r>
          </a:p>
          <a:p>
            <a:pPr>
              <a:buNone/>
            </a:pPr>
            <a:r>
              <a:rPr lang="ru-RU" dirty="0"/>
              <a:t>Рисуя этим способом, дети не боятся ошибиться, так как все легко можно исправить, а из ошибки легко можно придумать что-то новое, и ребенок обретает уверенность в себе, преодолевает </a:t>
            </a:r>
            <a:r>
              <a:rPr lang="ru-RU" i="1" dirty="0"/>
              <a:t>«боязнь чистого листа бумаги»</a:t>
            </a:r>
            <a:r>
              <a:rPr lang="ru-RU" dirty="0"/>
              <a:t> и начинает чувствовать себя маленьким художником. У него появляется ИНТЕРЕС, а вместе с тем и ЖЕЛАНИЕ </a:t>
            </a:r>
            <a:r>
              <a:rPr lang="ru-RU" b="1" dirty="0"/>
              <a:t>рисовать</a:t>
            </a:r>
            <a:r>
              <a:rPr lang="ru-RU" dirty="0"/>
              <a:t>.</a:t>
            </a:r>
          </a:p>
          <a:p>
            <a:pPr>
              <a:buNone/>
            </a:pPr>
            <a:r>
              <a:rPr lang="ru-RU" dirty="0"/>
              <a:t>Ведь печатать можно чем угодно. Именно это и будет настоящим </a:t>
            </a:r>
            <a:r>
              <a:rPr lang="ru-RU" dirty="0" smtClean="0"/>
              <a:t>творчество</a:t>
            </a:r>
            <a:endParaRPr lang="ru-RU" dirty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122" name="Picture 2" descr="F:\DCIM\102NIKON\DSCN1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3429001"/>
          </a:xfrm>
          <a:prstGeom prst="rect">
            <a:avLst/>
          </a:prstGeom>
          <a:noFill/>
        </p:spPr>
      </p:pic>
      <p:pic>
        <p:nvPicPr>
          <p:cNvPr id="5123" name="Picture 3" descr="F:\DCIM\102NIKON\DSCN1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989538"/>
            <a:ext cx="4572000" cy="38684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214290"/>
            <a:ext cx="8229600" cy="6034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026" name="Picture 2" descr="F:\DCIM\101NIKON\DSCN09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1"/>
            <a:ext cx="4643438" cy="3428999"/>
          </a:xfrm>
          <a:prstGeom prst="rect">
            <a:avLst/>
          </a:prstGeom>
          <a:noFill/>
        </p:spPr>
      </p:pic>
      <p:pic>
        <p:nvPicPr>
          <p:cNvPr id="1027" name="Picture 3" descr="F:\DCIM\101NIKON\DSCN09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57562"/>
            <a:ext cx="4500562" cy="35004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2050" name="Picture 2" descr="F:\DCIM\101NIKON\DSCN08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4572001" cy="3429002"/>
          </a:xfrm>
          <a:prstGeom prst="rect">
            <a:avLst/>
          </a:prstGeom>
          <a:noFill/>
        </p:spPr>
      </p:pic>
      <p:pic>
        <p:nvPicPr>
          <p:cNvPr id="2051" name="Picture 3" descr="F:\DCIM\101NIKON\DSCN08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286124"/>
            <a:ext cx="4571999" cy="3571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3074" name="Picture 2" descr="F:\DCIM\101NIKON\DSCN08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"/>
            <a:ext cx="4572000" cy="3429000"/>
          </a:xfrm>
          <a:prstGeom prst="rect">
            <a:avLst/>
          </a:prstGeom>
          <a:noFill/>
        </p:spPr>
      </p:pic>
      <p:pic>
        <p:nvPicPr>
          <p:cNvPr id="3075" name="Picture 3" descr="F:\DCIM\101NIKON\DSCN08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3428999"/>
            <a:ext cx="4571999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F:\DCIM\103NIKON\DSCN14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1" y="3143248"/>
            <a:ext cx="4572000" cy="3714753"/>
          </a:xfrm>
          <a:prstGeom prst="rect">
            <a:avLst/>
          </a:prstGeom>
          <a:noFill/>
        </p:spPr>
      </p:pic>
      <p:pic>
        <p:nvPicPr>
          <p:cNvPr id="2051" name="Picture 3" descr="F:\DCIM\103NIKON\DSCN14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72000" cy="37861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214290"/>
            <a:ext cx="8229600" cy="6034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3071810"/>
            <a:ext cx="4429124" cy="3786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 descr="F:\DCIM\103NIKON\DSCN14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714876" cy="36433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esktop\DSCN14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68575" y="-2687638"/>
            <a:ext cx="15703550" cy="117776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 descr="C:\Users\User\Desktop\DSCN14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84575" y="-2535238"/>
            <a:ext cx="15703550" cy="117776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User\Desktop\DSCN14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41575" y="-2459038"/>
            <a:ext cx="15703550" cy="117776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User\Desktop\DSCN14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81175" y="-2941638"/>
            <a:ext cx="15703550" cy="117776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6357982"/>
          </a:xfrm>
        </p:spPr>
        <p:txBody>
          <a:bodyPr>
            <a:normAutofit lnSpcReduction="10000"/>
          </a:bodyPr>
          <a:lstStyle/>
          <a:p>
            <a:r>
              <a:rPr lang="ru-RU" sz="2800" dirty="0"/>
              <a:t>Научите малыша делать отпечатки. Для этого пропитайте кусочек поролона разведенной гуашью, чтобы получилось подобие штемпельной подушечки. Теперь окунаем нашу формочку в краску, придавливаем к бумаге и осторожно убираем. Цветной отпечаток готов. Можно наносить краску на </a:t>
            </a:r>
            <a:r>
              <a:rPr lang="ru-RU" sz="2800" b="1" dirty="0"/>
              <a:t>штамп с помощью кисточки</a:t>
            </a:r>
            <a:r>
              <a:rPr lang="ru-RU" sz="2800" dirty="0"/>
              <a:t>, либо обмакивать его в густую краску.</a:t>
            </a:r>
          </a:p>
          <a:p>
            <a:r>
              <a:rPr lang="ru-RU" sz="2800" dirty="0"/>
              <a:t>Не беда, что аккуратные оттиски у малыша получатся не сразу. Здесь, как и в любом деле, нужна определенная ловкость и сноровка</a:t>
            </a:r>
            <a:r>
              <a:rPr lang="ru-RU" sz="2800" dirty="0" smtClean="0"/>
              <a:t>. . Для того чтобы печатание фигурок приобрело какой-то смысл, предложите малышу украсить орнаментом бумажную тарелку, вырезанную из картона вазу, платьице </a:t>
            </a:r>
            <a:r>
              <a:rPr lang="ru-RU" sz="2800" b="1" dirty="0" smtClean="0"/>
              <a:t>нарисованной куклы</a:t>
            </a:r>
            <a:r>
              <a:rPr lang="ru-RU" sz="2800" dirty="0" smtClean="0"/>
              <a:t>. </a:t>
            </a:r>
            <a:endParaRPr lang="ru-RU" sz="2800" dirty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User\Desktop\DSCN14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66975" y="-2255838"/>
            <a:ext cx="15703550" cy="117776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User\Desktop\DSCN14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89175" y="-3424238"/>
            <a:ext cx="15703550" cy="117776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User\Desktop\DSCN14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6575" y="-3856038"/>
            <a:ext cx="15703550" cy="117776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User\Desktop\DSCN14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68575" y="-1392238"/>
            <a:ext cx="15703550" cy="117776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Pictures\img1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5840435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Можно </a:t>
            </a:r>
            <a:r>
              <a:rPr lang="ru-RU" b="1" dirty="0"/>
              <a:t>нарисовать</a:t>
            </a:r>
            <a:r>
              <a:rPr lang="ru-RU" dirty="0"/>
              <a:t> поролоном ягодки рябины и алую землянику, бусы на шее у девочки и яркий хвост петуха. Главное, чтобы процесс творчества нравился, вызывал эмоциональный отклик у юного художника.</a:t>
            </a:r>
          </a:p>
          <a:p>
            <a:r>
              <a:rPr lang="ru-RU" dirty="0"/>
              <a:t>Материалы </a:t>
            </a:r>
            <a:r>
              <a:rPr lang="ru-RU" dirty="0" err="1" smtClean="0"/>
              <a:t>дл</a:t>
            </a:r>
            <a:r>
              <a:rPr lang="ru-RU" sz="2200" b="1" dirty="0" err="1" smtClean="0"/>
              <a:t>Я</a:t>
            </a:r>
            <a:r>
              <a:rPr lang="ru-RU" dirty="0" smtClean="0"/>
              <a:t>   самодельных</a:t>
            </a:r>
            <a:r>
              <a:rPr lang="ru-RU" dirty="0"/>
              <a:t> </a:t>
            </a:r>
            <a:r>
              <a:rPr lang="ru-RU" b="1" dirty="0" err="1"/>
              <a:t>штампиков</a:t>
            </a:r>
            <a:r>
              <a:rPr lang="ru-RU" dirty="0"/>
              <a:t> окружают нас на каждом шагу, а количество вариантов исполнения практически бесконечно, но для начала стоит попробовать реализовать несколько распространенных и отлично зарекомендовавших себя идей</a:t>
            </a:r>
            <a:r>
              <a:rPr lang="ru-RU" dirty="0" smtClean="0"/>
              <a:t>.</a:t>
            </a:r>
            <a:r>
              <a:rPr lang="ru-RU" dirty="0"/>
              <a:t> В процессе </a:t>
            </a:r>
            <a:r>
              <a:rPr lang="ru-RU" b="1" dirty="0"/>
              <a:t>рисования</a:t>
            </a:r>
            <a:r>
              <a:rPr lang="ru-RU" dirty="0"/>
              <a:t> с малышами можно использовать следующие виды </a:t>
            </a:r>
            <a:r>
              <a:rPr lang="ru-RU" b="1" dirty="0"/>
              <a:t>штампов</a:t>
            </a:r>
            <a:r>
              <a:rPr lang="ru-RU" dirty="0"/>
              <a:t>:</a:t>
            </a:r>
          </a:p>
          <a:p>
            <a:endParaRPr lang="ru-RU" dirty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82296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5768997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1. Самый первый инструмент для печатания – собственные пальчики и </a:t>
            </a:r>
            <a:r>
              <a:rPr lang="ru-RU" b="1" dirty="0"/>
              <a:t>ладошки малыша</a:t>
            </a:r>
            <a:r>
              <a:rPr lang="ru-RU" dirty="0"/>
              <a:t>.</a:t>
            </a:r>
          </a:p>
          <a:p>
            <a:r>
              <a:rPr lang="ru-RU" dirty="0"/>
              <a:t>Ребенок рисует на бумаге </a:t>
            </a:r>
            <a:r>
              <a:rPr lang="ru-RU" b="1" dirty="0"/>
              <a:t>ладошкой</a:t>
            </a:r>
            <a:r>
              <a:rPr lang="ru-RU" dirty="0"/>
              <a:t>, или ребром </a:t>
            </a:r>
            <a:r>
              <a:rPr lang="ru-RU" b="1" dirty="0"/>
              <a:t>ладошки</a:t>
            </a:r>
            <a:r>
              <a:rPr lang="ru-RU" dirty="0"/>
              <a:t>, кулачком. Макает в краску и отпечатывается на бумаге так, как необходимо для того рисунка, какой он изображает. Не спешите </a:t>
            </a:r>
            <a:r>
              <a:rPr lang="ru-RU" b="1" dirty="0"/>
              <a:t>рисовать его руками</a:t>
            </a:r>
            <a:r>
              <a:rPr lang="ru-RU" dirty="0"/>
              <a:t>, Вы можете просто показывать ему пример – на своем листочке, принцип </a:t>
            </a:r>
            <a:r>
              <a:rPr lang="ru-RU" b="1" dirty="0"/>
              <a:t>рисования</a:t>
            </a:r>
            <a:r>
              <a:rPr lang="ru-RU" dirty="0"/>
              <a:t> ребенок быстро схватывает и сам. Потом краска с ладошек вытирается тряпочкой.</a:t>
            </a:r>
          </a:p>
          <a:p>
            <a:r>
              <a:rPr lang="ru-RU" dirty="0"/>
              <a:t>Делать отпечатки пальчиков - не менее весело, чем рук, такое занятие потребует большей сосредоточенности, еще лучше </a:t>
            </a:r>
            <a:r>
              <a:rPr lang="ru-RU" dirty="0" err="1"/>
              <a:t>разивает</a:t>
            </a:r>
            <a:r>
              <a:rPr lang="ru-RU" dirty="0"/>
              <a:t> мелкую моторику.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5715040"/>
          </a:xfrm>
        </p:spPr>
        <p:txBody>
          <a:bodyPr>
            <a:normAutofit fontScale="40000" lnSpcReduction="20000"/>
          </a:bodyPr>
          <a:lstStyle/>
          <a:p>
            <a:pPr>
              <a:buNone/>
            </a:pPr>
            <a:r>
              <a:rPr lang="ru-RU" sz="5900" dirty="0"/>
              <a:t>2. </a:t>
            </a:r>
            <a:r>
              <a:rPr lang="ru-RU" sz="5900" b="1" dirty="0"/>
              <a:t>Штампы из овощей</a:t>
            </a:r>
            <a:r>
              <a:rPr lang="ru-RU" sz="5900" dirty="0"/>
              <a:t>.</a:t>
            </a:r>
          </a:p>
          <a:p>
            <a:pPr>
              <a:buNone/>
            </a:pPr>
            <a:r>
              <a:rPr lang="ru-RU" sz="5900" b="1" dirty="0"/>
              <a:t>Штампы из моркови</a:t>
            </a:r>
            <a:endParaRPr lang="ru-RU" sz="5900" dirty="0"/>
          </a:p>
          <a:p>
            <a:pPr>
              <a:buNone/>
            </a:pPr>
            <a:r>
              <a:rPr lang="ru-RU" sz="5900" dirty="0"/>
              <a:t>Сделайте два-три </a:t>
            </a:r>
            <a:r>
              <a:rPr lang="ru-RU" sz="5900" b="1" dirty="0"/>
              <a:t>штампа</a:t>
            </a:r>
            <a:r>
              <a:rPr lang="ru-RU" sz="5900" dirty="0"/>
              <a:t>: круг, овал, а для лепестков — круговой сектор (для этого нужно обрезать только две стороны треугольника, а одну оставить закругленной).</a:t>
            </a:r>
          </a:p>
          <a:p>
            <a:pPr>
              <a:buNone/>
            </a:pPr>
            <a:r>
              <a:rPr lang="ru-RU" sz="5900" b="1" dirty="0"/>
              <a:t>Штампы из картофеля</a:t>
            </a:r>
            <a:endParaRPr lang="ru-RU" sz="5900" dirty="0"/>
          </a:p>
          <a:p>
            <a:pPr>
              <a:buNone/>
            </a:pPr>
            <a:r>
              <a:rPr lang="ru-RU" sz="5900" dirty="0"/>
              <a:t>Разрежьте картофелину пополам, нанесите на сторону разреза рисунок и аккуратно по контору уберите лишнее.</a:t>
            </a:r>
          </a:p>
          <a:p>
            <a:pPr>
              <a:buNone/>
            </a:pPr>
            <a:r>
              <a:rPr lang="ru-RU" sz="5900" dirty="0"/>
              <a:t>Вырезать можно что угодно, вернее то, что позволяет вам ваше умение – от домика до прекрасного </a:t>
            </a:r>
            <a:r>
              <a:rPr lang="ru-RU" sz="5900" dirty="0" smtClean="0"/>
              <a:t>цветка</a:t>
            </a:r>
            <a:r>
              <a:rPr lang="ru-RU" sz="5900" b="1" dirty="0"/>
              <a:t> Штампы из капусты</a:t>
            </a:r>
            <a:endParaRPr lang="ru-RU" sz="5900" dirty="0"/>
          </a:p>
          <a:p>
            <a:pPr>
              <a:buNone/>
            </a:pPr>
            <a:r>
              <a:rPr lang="ru-RU" sz="5900" dirty="0"/>
              <a:t>Можно скрутить лист капусты, сделать ровный срез – отпечатком будет необычная розочка. Интересный отпечаток получается из среза пекинской капусты.</a:t>
            </a:r>
          </a:p>
          <a:p>
            <a:pPr>
              <a:buNone/>
            </a:pPr>
            <a:r>
              <a:rPr lang="ru-RU" sz="5900" dirty="0"/>
              <a:t>Половинки лука, яблок, груш и других овощей и фруктов служат отличными </a:t>
            </a:r>
            <a:r>
              <a:rPr lang="ru-RU" sz="5900" b="1" dirty="0"/>
              <a:t>штампами</a:t>
            </a:r>
            <a:r>
              <a:rPr lang="ru-RU" sz="5900" dirty="0"/>
              <a:t>.</a:t>
            </a:r>
          </a:p>
          <a:p>
            <a:endParaRPr lang="ru-RU" dirty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Мастер-класс «Рисование штампами с детьми раннего и младшего дошкольного возраста»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643406" y="0"/>
            <a:ext cx="4500594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www.maam.ru/upload/blogs/f622b35f6b66d0fbf73dda906fe47f18.jpg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3357562"/>
            <a:ext cx="4500562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www.maam.ru/upload/blogs/a41649583ebd78063e29184d55740948.jpg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857628"/>
            <a:ext cx="4643438" cy="300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www.maam.ru/upload/blogs/002469df7a935f3b6e53e3e3320c0cfa.jpg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4643438" cy="3857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591187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2800" dirty="0"/>
              <a:t>3. </a:t>
            </a:r>
            <a:r>
              <a:rPr lang="ru-RU" sz="2800" b="1" dirty="0"/>
              <a:t>Рисование поролоном</a:t>
            </a:r>
            <a:endParaRPr lang="ru-RU" sz="2800" dirty="0"/>
          </a:p>
          <a:p>
            <a:pPr>
              <a:spcBef>
                <a:spcPts val="0"/>
              </a:spcBef>
              <a:buNone/>
            </a:pPr>
            <a:r>
              <a:rPr lang="ru-RU" sz="2800" dirty="0" smtClean="0"/>
              <a:t>	Ребенок </a:t>
            </a:r>
            <a:r>
              <a:rPr lang="ru-RU" sz="2800" dirty="0"/>
              <a:t>опускает кусочек поролона </a:t>
            </a:r>
            <a:r>
              <a:rPr lang="ru-RU" sz="2800" i="1" dirty="0"/>
              <a:t>(или тампон из поролона)</a:t>
            </a:r>
            <a:r>
              <a:rPr lang="ru-RU" sz="2800" dirty="0"/>
              <a:t> в густую краску и наносит оттиск на бумагу. Можно использовать трафарет. Кусочками поролона хорошо тонировать бумагу, создавая фон для будущего рисунка, </a:t>
            </a:r>
            <a:r>
              <a:rPr lang="ru-RU" sz="2800" b="1" dirty="0"/>
              <a:t>рисовать животных</a:t>
            </a:r>
            <a:r>
              <a:rPr lang="ru-RU" sz="2800" dirty="0"/>
              <a:t>, птиц, передавая фактуру шерсти, оперения.</a:t>
            </a:r>
          </a:p>
          <a:p>
            <a:pPr>
              <a:spcBef>
                <a:spcPts val="0"/>
              </a:spcBef>
            </a:pPr>
            <a:r>
              <a:rPr lang="ru-RU" sz="2800" dirty="0"/>
              <a:t>4. </a:t>
            </a:r>
            <a:r>
              <a:rPr lang="ru-RU" sz="2800" i="1" dirty="0"/>
              <a:t>«</a:t>
            </a:r>
            <a:r>
              <a:rPr lang="ru-RU" sz="2800" b="1" i="1" dirty="0"/>
              <a:t>Рисование с помощью листьев</a:t>
            </a:r>
            <a:r>
              <a:rPr lang="ru-RU" sz="2800" i="1" dirty="0"/>
              <a:t>»</a:t>
            </a:r>
            <a:endParaRPr lang="ru-RU" sz="2800" dirty="0"/>
          </a:p>
          <a:p>
            <a:pPr>
              <a:spcBef>
                <a:spcPts val="0"/>
              </a:spcBef>
              <a:buNone/>
            </a:pPr>
            <a:r>
              <a:rPr lang="ru-RU" sz="2800" dirty="0" smtClean="0"/>
              <a:t>	Найдите </a:t>
            </a:r>
            <a:r>
              <a:rPr lang="ru-RU" sz="2800" dirty="0"/>
              <a:t>на улице красив е по форме листья </a:t>
            </a:r>
            <a:r>
              <a:rPr lang="ru-RU" sz="2800" dirty="0" smtClean="0"/>
              <a:t>деревьев. Обмакните </a:t>
            </a:r>
            <a:r>
              <a:rPr lang="ru-RU" sz="2800" dirty="0"/>
              <a:t>одну сторону листочка в разведенную </a:t>
            </a:r>
            <a:r>
              <a:rPr lang="ru-RU" sz="2800" dirty="0" smtClean="0"/>
              <a:t>краску. Аккуратно </a:t>
            </a:r>
            <a:r>
              <a:rPr lang="ru-RU" sz="2800" dirty="0"/>
              <a:t>прикладывайте его окрашенной стороной к альбомному листу, слегка прижимая к бумаге салфеткой, разгладьте </a:t>
            </a:r>
            <a:r>
              <a:rPr lang="ru-RU" sz="2800" dirty="0" smtClean="0"/>
              <a:t>рукой. Уберите </a:t>
            </a:r>
            <a:r>
              <a:rPr lang="ru-RU" sz="2800" dirty="0"/>
              <a:t>листики и рассмотрите вместе отпечатки.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5840435"/>
          </a:xfrm>
        </p:spPr>
        <p:txBody>
          <a:bodyPr>
            <a:normAutofit/>
          </a:bodyPr>
          <a:lstStyle/>
          <a:p>
            <a:r>
              <a:rPr lang="ru-RU" sz="2800" dirty="0"/>
              <a:t>5. В качестве основы для печаток хороши крышки от пластиковых бутылок, пробки, ластики, маленькие дощечки, спичечные коробки, кубики и детали конструкторов типа </a:t>
            </a:r>
            <a:r>
              <a:rPr lang="ru-RU" sz="2800" i="1" dirty="0"/>
              <a:t>«</a:t>
            </a:r>
            <a:r>
              <a:rPr lang="ru-RU" sz="2800" i="1" dirty="0" err="1"/>
              <a:t>Лего</a:t>
            </a:r>
            <a:r>
              <a:rPr lang="ru-RU" sz="2800" i="1" dirty="0"/>
              <a:t>»</a:t>
            </a:r>
            <a:r>
              <a:rPr lang="ru-RU" sz="2800" dirty="0"/>
              <a:t> (впрочем, последние сами по себе уже являются неплохими </a:t>
            </a:r>
            <a:r>
              <a:rPr lang="ru-RU" sz="2800" b="1" dirty="0" err="1"/>
              <a:t>штампиками</a:t>
            </a:r>
            <a:r>
              <a:rPr lang="ru-RU" sz="2800" dirty="0" smtClean="0"/>
              <a:t>).</a:t>
            </a:r>
          </a:p>
          <a:p>
            <a:r>
              <a:rPr lang="ru-RU" sz="2800" dirty="0" smtClean="0"/>
              <a:t> </a:t>
            </a:r>
            <a:r>
              <a:rPr lang="ru-RU" sz="2800" dirty="0"/>
              <a:t>6. </a:t>
            </a:r>
            <a:r>
              <a:rPr lang="ru-RU" sz="2800" b="1" dirty="0" err="1"/>
              <a:t>Штампики</a:t>
            </a:r>
            <a:r>
              <a:rPr lang="ru-RU" sz="2800" dirty="0"/>
              <a:t> из пластилина из изготавливаются путем выдавливания в нем узора с помощью любого острого предмета вроде стержня шариковой ручки. Им же очень удобно продавливать рисунки на кусочках пластиковых лотков, в которых продаются овощи, фрукты.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</TotalTime>
  <Words>181</Words>
  <Application>Microsoft Office PowerPoint</Application>
  <PresentationFormat>Экран (4:3)</PresentationFormat>
  <Paragraphs>44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Мастер-класс «Рисование штампами с детьми раннего и младшего дошкольного возраста»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31</cp:revision>
  <dcterms:created xsi:type="dcterms:W3CDTF">2018-01-25T09:38:46Z</dcterms:created>
  <dcterms:modified xsi:type="dcterms:W3CDTF">2019-01-29T11:38:14Z</dcterms:modified>
</cp:coreProperties>
</file>